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715" r:id="rId7"/>
  </p:sldMasterIdLst>
  <p:notesMasterIdLst>
    <p:notesMasterId r:id="rId25"/>
  </p:notesMasterIdLst>
  <p:sldIdLst>
    <p:sldId id="347" r:id="rId8"/>
    <p:sldId id="311" r:id="rId9"/>
    <p:sldId id="257" r:id="rId10"/>
    <p:sldId id="325" r:id="rId11"/>
    <p:sldId id="350" r:id="rId12"/>
    <p:sldId id="281" r:id="rId13"/>
    <p:sldId id="344" r:id="rId14"/>
    <p:sldId id="308" r:id="rId15"/>
    <p:sldId id="259" r:id="rId16"/>
    <p:sldId id="260" r:id="rId17"/>
    <p:sldId id="349" r:id="rId18"/>
    <p:sldId id="297" r:id="rId19"/>
    <p:sldId id="298" r:id="rId20"/>
    <p:sldId id="299" r:id="rId21"/>
    <p:sldId id="316" r:id="rId22"/>
    <p:sldId id="348" r:id="rId23"/>
    <p:sldId id="312" r:id="rId24"/>
  </p:sldIdLst>
  <p:sldSz cx="12192000" cy="6858000"/>
  <p:notesSz cx="6797675" cy="9926638"/>
  <p:custDataLst>
    <p:tags r:id="rId2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BB6E3E-C52F-ECFE-3B66-7AF5DE6B4440}" name="Anne-Marie Lindström" initials="AML" userId="S::anne-marie.lindstrom@regeringskansliet.se::41091673-e048-4b08-98f9-fef5f193a8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0D"/>
    <a:srgbClr val="BF9CC8"/>
    <a:srgbClr val="16544D"/>
    <a:srgbClr val="1D4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128" d="100"/>
          <a:sy n="128"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110ED-1B20-4721-B70D-FAC8E7D3862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AC42697-A99E-4607-A4DE-CA0289A1014A}">
      <dgm:prSet/>
      <dgm:spPr/>
      <dgm:t>
        <a:bodyPr/>
        <a:lstStyle/>
        <a:p>
          <a:pPr>
            <a:lnSpc>
              <a:spcPct val="100000"/>
            </a:lnSpc>
          </a:pPr>
          <a:r>
            <a:rPr lang="sv-SE" noProof="0" dirty="0"/>
            <a:t>Föreslå ett kompletterande hälsoekonomiskt ramverk för att stärka uppföljningen och utvärderingen av folkhälsopolitiken</a:t>
          </a:r>
        </a:p>
      </dgm:t>
    </dgm:pt>
    <dgm:pt modelId="{284996C1-40DA-4923-A891-FB30484482D4}" type="parTrans" cxnId="{C7CC8E35-4C0D-492F-AE20-9664E3E19844}">
      <dgm:prSet/>
      <dgm:spPr/>
      <dgm:t>
        <a:bodyPr/>
        <a:lstStyle/>
        <a:p>
          <a:endParaRPr lang="sv-SE" noProof="0" dirty="0"/>
        </a:p>
      </dgm:t>
    </dgm:pt>
    <dgm:pt modelId="{F915F568-7DD3-4708-AA0A-A7E29C54AB73}" type="sibTrans" cxnId="{C7CC8E35-4C0D-492F-AE20-9664E3E19844}">
      <dgm:prSet/>
      <dgm:spPr/>
      <dgm:t>
        <a:bodyPr/>
        <a:lstStyle/>
        <a:p>
          <a:endParaRPr lang="sv-SE" noProof="0" dirty="0"/>
        </a:p>
      </dgm:t>
    </dgm:pt>
    <dgm:pt modelId="{E3B74520-7301-4938-86F5-2D258373E05B}">
      <dgm:prSet/>
      <dgm:spPr/>
      <dgm:t>
        <a:bodyPr/>
        <a:lstStyle/>
        <a:p>
          <a:pPr>
            <a:lnSpc>
              <a:spcPct val="100000"/>
            </a:lnSpc>
          </a:pPr>
          <a:r>
            <a:rPr lang="sv-SE" u="none" noProof="0" dirty="0"/>
            <a:t>Utvärdera effekterna av alkoholpolitikens olika styrmedel och bedöma hur väl dessa har uppfyllt sitt syfte.</a:t>
          </a:r>
        </a:p>
      </dgm:t>
    </dgm:pt>
    <dgm:pt modelId="{66679FAE-5B7C-4BC2-8B02-EF021E51F35F}" type="parTrans" cxnId="{D76400A8-8232-4ACE-8F8C-6E44697001C5}">
      <dgm:prSet/>
      <dgm:spPr/>
      <dgm:t>
        <a:bodyPr/>
        <a:lstStyle/>
        <a:p>
          <a:endParaRPr lang="sv-SE" noProof="0" dirty="0"/>
        </a:p>
      </dgm:t>
    </dgm:pt>
    <dgm:pt modelId="{744C28EA-15EF-4FFF-B19B-256FE9A1751F}" type="sibTrans" cxnId="{D76400A8-8232-4ACE-8F8C-6E44697001C5}">
      <dgm:prSet/>
      <dgm:spPr/>
      <dgm:t>
        <a:bodyPr/>
        <a:lstStyle/>
        <a:p>
          <a:endParaRPr lang="sv-SE" noProof="0" dirty="0"/>
        </a:p>
      </dgm:t>
    </dgm:pt>
    <dgm:pt modelId="{FC51A7EB-6596-4E18-B292-E56DA4242623}" type="pres">
      <dgm:prSet presAssocID="{DFF110ED-1B20-4721-B70D-FAC8E7D3862B}" presName="root" presStyleCnt="0">
        <dgm:presLayoutVars>
          <dgm:dir/>
          <dgm:resizeHandles val="exact"/>
        </dgm:presLayoutVars>
      </dgm:prSet>
      <dgm:spPr/>
    </dgm:pt>
    <dgm:pt modelId="{BFECB40A-E391-492D-BB0E-718C617E15D8}" type="pres">
      <dgm:prSet presAssocID="{EAC42697-A99E-4607-A4DE-CA0289A1014A}" presName="compNode" presStyleCnt="0"/>
      <dgm:spPr/>
    </dgm:pt>
    <dgm:pt modelId="{86FE431F-FA1E-40FA-8EC2-3E3E41B5B0A5}" type="pres">
      <dgm:prSet presAssocID="{EAC42697-A99E-4607-A4DE-CA0289A1014A}" presName="bgRect" presStyleLbl="bgShp" presStyleIdx="0" presStyleCnt="2"/>
      <dgm:spPr/>
    </dgm:pt>
    <dgm:pt modelId="{0FC1CDAA-D401-4E92-AE50-B6F3C0C0EB9E}" type="pres">
      <dgm:prSet presAssocID="{EAC42697-A99E-4607-A4DE-CA0289A1014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ck"/>
        </a:ext>
      </dgm:extLst>
    </dgm:pt>
    <dgm:pt modelId="{42D8A1EE-DD07-470A-9C6C-35854EB9A428}" type="pres">
      <dgm:prSet presAssocID="{EAC42697-A99E-4607-A4DE-CA0289A1014A}" presName="spaceRect" presStyleCnt="0"/>
      <dgm:spPr/>
    </dgm:pt>
    <dgm:pt modelId="{DBC0AEC2-B135-43F6-912A-2E7300E73456}" type="pres">
      <dgm:prSet presAssocID="{EAC42697-A99E-4607-A4DE-CA0289A1014A}" presName="parTx" presStyleLbl="revTx" presStyleIdx="0" presStyleCnt="2">
        <dgm:presLayoutVars>
          <dgm:chMax val="0"/>
          <dgm:chPref val="0"/>
        </dgm:presLayoutVars>
      </dgm:prSet>
      <dgm:spPr/>
    </dgm:pt>
    <dgm:pt modelId="{DFD5B9FA-537F-4B16-B568-B35FA9BF3E9F}" type="pres">
      <dgm:prSet presAssocID="{F915F568-7DD3-4708-AA0A-A7E29C54AB73}" presName="sibTrans" presStyleCnt="0"/>
      <dgm:spPr/>
    </dgm:pt>
    <dgm:pt modelId="{5C402EAE-E328-47C1-BE8C-13620FE1799E}" type="pres">
      <dgm:prSet presAssocID="{E3B74520-7301-4938-86F5-2D258373E05B}" presName="compNode" presStyleCnt="0"/>
      <dgm:spPr/>
    </dgm:pt>
    <dgm:pt modelId="{A8E53BA7-EE02-4ECC-BB8B-6A338FEEDFA5}" type="pres">
      <dgm:prSet presAssocID="{E3B74520-7301-4938-86F5-2D258373E05B}" presName="bgRect" presStyleLbl="bgShp" presStyleIdx="1" presStyleCnt="2"/>
      <dgm:spPr/>
    </dgm:pt>
    <dgm:pt modelId="{5F7A6246-D26A-46D8-BBD2-C5ADDE8E60E4}" type="pres">
      <dgm:prSet presAssocID="{E3B74520-7301-4938-86F5-2D258373E05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ACAE22E9-8693-4B66-BF43-FFBBF206F04E}" type="pres">
      <dgm:prSet presAssocID="{E3B74520-7301-4938-86F5-2D258373E05B}" presName="spaceRect" presStyleCnt="0"/>
      <dgm:spPr/>
    </dgm:pt>
    <dgm:pt modelId="{F5A0242B-EABD-4544-9C96-81526F128025}" type="pres">
      <dgm:prSet presAssocID="{E3B74520-7301-4938-86F5-2D258373E05B}" presName="parTx" presStyleLbl="revTx" presStyleIdx="1" presStyleCnt="2">
        <dgm:presLayoutVars>
          <dgm:chMax val="0"/>
          <dgm:chPref val="0"/>
        </dgm:presLayoutVars>
      </dgm:prSet>
      <dgm:spPr/>
    </dgm:pt>
  </dgm:ptLst>
  <dgm:cxnLst>
    <dgm:cxn modelId="{20216714-71BC-48CC-9DFF-4AB3CB5575E1}" type="presOf" srcId="{EAC42697-A99E-4607-A4DE-CA0289A1014A}" destId="{DBC0AEC2-B135-43F6-912A-2E7300E73456}" srcOrd="0" destOrd="0" presId="urn:microsoft.com/office/officeart/2018/2/layout/IconVerticalSolidList"/>
    <dgm:cxn modelId="{C7CC8E35-4C0D-492F-AE20-9664E3E19844}" srcId="{DFF110ED-1B20-4721-B70D-FAC8E7D3862B}" destId="{EAC42697-A99E-4607-A4DE-CA0289A1014A}" srcOrd="0" destOrd="0" parTransId="{284996C1-40DA-4923-A891-FB30484482D4}" sibTransId="{F915F568-7DD3-4708-AA0A-A7E29C54AB73}"/>
    <dgm:cxn modelId="{06E70E3C-646D-47D8-8316-2B082A094A8D}" type="presOf" srcId="{E3B74520-7301-4938-86F5-2D258373E05B}" destId="{F5A0242B-EABD-4544-9C96-81526F128025}" srcOrd="0" destOrd="0" presId="urn:microsoft.com/office/officeart/2018/2/layout/IconVerticalSolidList"/>
    <dgm:cxn modelId="{4099BBA5-3D6B-4E8B-9A84-B19EDA3E3CF2}" type="presOf" srcId="{DFF110ED-1B20-4721-B70D-FAC8E7D3862B}" destId="{FC51A7EB-6596-4E18-B292-E56DA4242623}" srcOrd="0" destOrd="0" presId="urn:microsoft.com/office/officeart/2018/2/layout/IconVerticalSolidList"/>
    <dgm:cxn modelId="{D76400A8-8232-4ACE-8F8C-6E44697001C5}" srcId="{DFF110ED-1B20-4721-B70D-FAC8E7D3862B}" destId="{E3B74520-7301-4938-86F5-2D258373E05B}" srcOrd="1" destOrd="0" parTransId="{66679FAE-5B7C-4BC2-8B02-EF021E51F35F}" sibTransId="{744C28EA-15EF-4FFF-B19B-256FE9A1751F}"/>
    <dgm:cxn modelId="{412D885E-D391-4515-9C6C-228232618023}" type="presParOf" srcId="{FC51A7EB-6596-4E18-B292-E56DA4242623}" destId="{BFECB40A-E391-492D-BB0E-718C617E15D8}" srcOrd="0" destOrd="0" presId="urn:microsoft.com/office/officeart/2018/2/layout/IconVerticalSolidList"/>
    <dgm:cxn modelId="{122C11B6-414B-4D0A-A089-FD07F06CE3FE}" type="presParOf" srcId="{BFECB40A-E391-492D-BB0E-718C617E15D8}" destId="{86FE431F-FA1E-40FA-8EC2-3E3E41B5B0A5}" srcOrd="0" destOrd="0" presId="urn:microsoft.com/office/officeart/2018/2/layout/IconVerticalSolidList"/>
    <dgm:cxn modelId="{82F93571-EC9D-4490-B62E-CFF72EB8EC47}" type="presParOf" srcId="{BFECB40A-E391-492D-BB0E-718C617E15D8}" destId="{0FC1CDAA-D401-4E92-AE50-B6F3C0C0EB9E}" srcOrd="1" destOrd="0" presId="urn:microsoft.com/office/officeart/2018/2/layout/IconVerticalSolidList"/>
    <dgm:cxn modelId="{60500C5E-17A2-4200-AA17-6F74C035CEAB}" type="presParOf" srcId="{BFECB40A-E391-492D-BB0E-718C617E15D8}" destId="{42D8A1EE-DD07-470A-9C6C-35854EB9A428}" srcOrd="2" destOrd="0" presId="urn:microsoft.com/office/officeart/2018/2/layout/IconVerticalSolidList"/>
    <dgm:cxn modelId="{FF09EC28-83A4-4D2F-9EC9-86F93867DFC4}" type="presParOf" srcId="{BFECB40A-E391-492D-BB0E-718C617E15D8}" destId="{DBC0AEC2-B135-43F6-912A-2E7300E73456}" srcOrd="3" destOrd="0" presId="urn:microsoft.com/office/officeart/2018/2/layout/IconVerticalSolidList"/>
    <dgm:cxn modelId="{78DF342D-ABE2-4EFF-B4D6-19261D05BC90}" type="presParOf" srcId="{FC51A7EB-6596-4E18-B292-E56DA4242623}" destId="{DFD5B9FA-537F-4B16-B568-B35FA9BF3E9F}" srcOrd="1" destOrd="0" presId="urn:microsoft.com/office/officeart/2018/2/layout/IconVerticalSolidList"/>
    <dgm:cxn modelId="{A92B97C2-0C85-493A-96AE-7DF933A85400}" type="presParOf" srcId="{FC51A7EB-6596-4E18-B292-E56DA4242623}" destId="{5C402EAE-E328-47C1-BE8C-13620FE1799E}" srcOrd="2" destOrd="0" presId="urn:microsoft.com/office/officeart/2018/2/layout/IconVerticalSolidList"/>
    <dgm:cxn modelId="{E34982F2-16DD-4D4F-8430-D14913E78F05}" type="presParOf" srcId="{5C402EAE-E328-47C1-BE8C-13620FE1799E}" destId="{A8E53BA7-EE02-4ECC-BB8B-6A338FEEDFA5}" srcOrd="0" destOrd="0" presId="urn:microsoft.com/office/officeart/2018/2/layout/IconVerticalSolidList"/>
    <dgm:cxn modelId="{EC649E34-1CB2-42B3-BD9A-5DD853AB2856}" type="presParOf" srcId="{5C402EAE-E328-47C1-BE8C-13620FE1799E}" destId="{5F7A6246-D26A-46D8-BBD2-C5ADDE8E60E4}" srcOrd="1" destOrd="0" presId="urn:microsoft.com/office/officeart/2018/2/layout/IconVerticalSolidList"/>
    <dgm:cxn modelId="{B811EFE2-3BDB-411D-BD08-0CC25D5F6443}" type="presParOf" srcId="{5C402EAE-E328-47C1-BE8C-13620FE1799E}" destId="{ACAE22E9-8693-4B66-BF43-FFBBF206F04E}" srcOrd="2" destOrd="0" presId="urn:microsoft.com/office/officeart/2018/2/layout/IconVerticalSolidList"/>
    <dgm:cxn modelId="{21F3D0B9-4C8B-4294-8743-32C9BD97FF2F}" type="presParOf" srcId="{5C402EAE-E328-47C1-BE8C-13620FE1799E}" destId="{F5A0242B-EABD-4544-9C96-81526F1280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91C6C9-0B92-45AB-A089-EBB06E003845}" type="doc">
      <dgm:prSet loTypeId="urn:microsoft.com/office/officeart/2005/8/layout/hList6" loCatId="list" qsTypeId="urn:microsoft.com/office/officeart/2005/8/quickstyle/simple1" qsCatId="simple" csTypeId="urn:microsoft.com/office/officeart/2005/8/colors/accent1_2" csCatId="accent1" phldr="1"/>
      <dgm:spPr/>
    </dgm:pt>
    <dgm:pt modelId="{0370CA4D-2B22-4280-8ED1-6EC715CB5AD2}">
      <dgm:prSet phldrT="[Text]"/>
      <dgm:spPr/>
      <dgm:t>
        <a:bodyPr/>
        <a:lstStyle/>
        <a:p>
          <a:r>
            <a:rPr lang="sv-SE" dirty="0"/>
            <a:t>Expertgruppen</a:t>
          </a:r>
        </a:p>
      </dgm:t>
    </dgm:pt>
    <dgm:pt modelId="{92495794-EB2B-42CC-82C9-FAC1492659F9}" type="parTrans" cxnId="{1E1ADC6D-BC62-41E7-A2BC-BCC3C9880B65}">
      <dgm:prSet/>
      <dgm:spPr/>
      <dgm:t>
        <a:bodyPr/>
        <a:lstStyle/>
        <a:p>
          <a:endParaRPr lang="sv-SE"/>
        </a:p>
      </dgm:t>
    </dgm:pt>
    <dgm:pt modelId="{8730C466-8ABF-4578-B85D-EABDBC3A7BDA}" type="sibTrans" cxnId="{1E1ADC6D-BC62-41E7-A2BC-BCC3C9880B65}">
      <dgm:prSet/>
      <dgm:spPr/>
      <dgm:t>
        <a:bodyPr/>
        <a:lstStyle/>
        <a:p>
          <a:endParaRPr lang="sv-SE"/>
        </a:p>
      </dgm:t>
    </dgm:pt>
    <dgm:pt modelId="{6CF82658-CBB9-4DD9-84E1-623A7E92C65A}">
      <dgm:prSet phldrT="[Text]" custT="1"/>
      <dgm:spPr/>
      <dgm:t>
        <a:bodyPr/>
        <a:lstStyle/>
        <a:p>
          <a:r>
            <a:rPr lang="sv-SE" sz="1400" dirty="0"/>
            <a:t>Dialoger med myndigheter och utredningar</a:t>
          </a:r>
        </a:p>
      </dgm:t>
    </dgm:pt>
    <dgm:pt modelId="{A76FE65C-5A8C-4539-AFE0-B88ACA79ABBF}" type="parTrans" cxnId="{A6632568-9C9B-4C4E-8B04-8B97F807E532}">
      <dgm:prSet/>
      <dgm:spPr/>
      <dgm:t>
        <a:bodyPr/>
        <a:lstStyle/>
        <a:p>
          <a:endParaRPr lang="sv-SE"/>
        </a:p>
      </dgm:t>
    </dgm:pt>
    <dgm:pt modelId="{0D3DE93C-4E5C-49EC-88BE-83B5286E8E8C}" type="sibTrans" cxnId="{A6632568-9C9B-4C4E-8B04-8B97F807E532}">
      <dgm:prSet/>
      <dgm:spPr/>
      <dgm:t>
        <a:bodyPr/>
        <a:lstStyle/>
        <a:p>
          <a:endParaRPr lang="sv-SE"/>
        </a:p>
      </dgm:t>
    </dgm:pt>
    <dgm:pt modelId="{13FB29BD-CCE5-4C1B-930A-D8C8EDE051A0}">
      <dgm:prSet phldrT="[Text]"/>
      <dgm:spPr/>
      <dgm:t>
        <a:bodyPr/>
        <a:lstStyle/>
        <a:p>
          <a:r>
            <a:rPr lang="sv-SE" dirty="0"/>
            <a:t>Dialoger med idéburna organisationer och privata aktörer samt internationella kontakter</a:t>
          </a:r>
        </a:p>
      </dgm:t>
    </dgm:pt>
    <dgm:pt modelId="{E38F6F52-FB6D-4F45-906D-602DD033CB44}" type="parTrans" cxnId="{1915C7E5-BF2B-4260-8B01-4982839F491F}">
      <dgm:prSet/>
      <dgm:spPr/>
      <dgm:t>
        <a:bodyPr/>
        <a:lstStyle/>
        <a:p>
          <a:endParaRPr lang="sv-SE"/>
        </a:p>
      </dgm:t>
    </dgm:pt>
    <dgm:pt modelId="{F22D8602-4E8C-4E9D-94D0-E15AD792CF74}" type="sibTrans" cxnId="{1915C7E5-BF2B-4260-8B01-4982839F491F}">
      <dgm:prSet/>
      <dgm:spPr/>
      <dgm:t>
        <a:bodyPr/>
        <a:lstStyle/>
        <a:p>
          <a:endParaRPr lang="sv-SE"/>
        </a:p>
      </dgm:t>
    </dgm:pt>
    <dgm:pt modelId="{261ECD0E-E84F-42EE-AB76-0B237B2EC540}">
      <dgm:prSet/>
      <dgm:spPr/>
      <dgm:t>
        <a:bodyPr/>
        <a:lstStyle/>
        <a:p>
          <a:r>
            <a:rPr lang="sv-SE" dirty="0"/>
            <a:t>Konferenser och workshops </a:t>
          </a:r>
        </a:p>
      </dgm:t>
    </dgm:pt>
    <dgm:pt modelId="{5964FBBD-5493-4ACB-8DF7-18EB8E40D8B7}" type="parTrans" cxnId="{A1CDD060-9540-4093-BE3D-FB384A0EA2A9}">
      <dgm:prSet/>
      <dgm:spPr/>
      <dgm:t>
        <a:bodyPr/>
        <a:lstStyle/>
        <a:p>
          <a:endParaRPr lang="sv-SE"/>
        </a:p>
      </dgm:t>
    </dgm:pt>
    <dgm:pt modelId="{10BFEC06-16FF-4936-9D85-6F2782AD77CD}" type="sibTrans" cxnId="{A1CDD060-9540-4093-BE3D-FB384A0EA2A9}">
      <dgm:prSet/>
      <dgm:spPr/>
      <dgm:t>
        <a:bodyPr/>
        <a:lstStyle/>
        <a:p>
          <a:endParaRPr lang="sv-SE"/>
        </a:p>
      </dgm:t>
    </dgm:pt>
    <dgm:pt modelId="{60E252A1-EBAA-4EC5-9B59-CB8C74DDCC62}">
      <dgm:prSet/>
      <dgm:spPr/>
      <dgm:t>
        <a:bodyPr/>
        <a:lstStyle/>
        <a:p>
          <a:r>
            <a:rPr lang="sv-SE" dirty="0"/>
            <a:t>Underlagsrapporter med fördjupade analyser (forskare)</a:t>
          </a:r>
        </a:p>
      </dgm:t>
    </dgm:pt>
    <dgm:pt modelId="{CC880B87-604C-41DF-9004-057052D4F896}" type="parTrans" cxnId="{0AE4D297-EE08-45A2-ADA1-CB34EEB6BD17}">
      <dgm:prSet/>
      <dgm:spPr/>
      <dgm:t>
        <a:bodyPr/>
        <a:lstStyle/>
        <a:p>
          <a:endParaRPr lang="sv-SE"/>
        </a:p>
      </dgm:t>
    </dgm:pt>
    <dgm:pt modelId="{A2B62529-7C20-411D-8492-B7F0CAAF9D40}" type="sibTrans" cxnId="{0AE4D297-EE08-45A2-ADA1-CB34EEB6BD17}">
      <dgm:prSet/>
      <dgm:spPr/>
      <dgm:t>
        <a:bodyPr/>
        <a:lstStyle/>
        <a:p>
          <a:endParaRPr lang="sv-SE"/>
        </a:p>
      </dgm:t>
    </dgm:pt>
    <dgm:pt modelId="{5F85F6ED-41A7-4E85-AEC9-B9E870E29DCC}">
      <dgm:prSet/>
      <dgm:spPr/>
      <dgm:t>
        <a:bodyPr/>
        <a:lstStyle/>
        <a:p>
          <a:r>
            <a:rPr lang="sv-SE" dirty="0"/>
            <a:t>Egna analyser och kartläggningar</a:t>
          </a:r>
        </a:p>
      </dgm:t>
    </dgm:pt>
    <dgm:pt modelId="{A1B4AE81-7895-40C5-BF1E-DC96CF696A02}" type="parTrans" cxnId="{3EF8C243-6948-4237-8030-63BFB99C4EA3}">
      <dgm:prSet/>
      <dgm:spPr/>
      <dgm:t>
        <a:bodyPr/>
        <a:lstStyle/>
        <a:p>
          <a:endParaRPr lang="sv-SE"/>
        </a:p>
      </dgm:t>
    </dgm:pt>
    <dgm:pt modelId="{6521CBDB-6C5D-4858-A768-D4C383BE5FB3}" type="sibTrans" cxnId="{3EF8C243-6948-4237-8030-63BFB99C4EA3}">
      <dgm:prSet/>
      <dgm:spPr/>
      <dgm:t>
        <a:bodyPr/>
        <a:lstStyle/>
        <a:p>
          <a:endParaRPr lang="sv-SE"/>
        </a:p>
      </dgm:t>
    </dgm:pt>
    <dgm:pt modelId="{D95EDD9B-A188-417E-9056-4E15F55E2863}" type="pres">
      <dgm:prSet presAssocID="{DD91C6C9-0B92-45AB-A089-EBB06E003845}" presName="Name0" presStyleCnt="0">
        <dgm:presLayoutVars>
          <dgm:dir/>
          <dgm:resizeHandles val="exact"/>
        </dgm:presLayoutVars>
      </dgm:prSet>
      <dgm:spPr/>
    </dgm:pt>
    <dgm:pt modelId="{E47545B4-9225-4970-8809-21193F78705B}" type="pres">
      <dgm:prSet presAssocID="{0370CA4D-2B22-4280-8ED1-6EC715CB5AD2}" presName="node" presStyleLbl="node1" presStyleIdx="0" presStyleCnt="6">
        <dgm:presLayoutVars>
          <dgm:bulletEnabled val="1"/>
        </dgm:presLayoutVars>
      </dgm:prSet>
      <dgm:spPr/>
    </dgm:pt>
    <dgm:pt modelId="{63FC6AFC-3CA5-4545-A8D5-C872E9D8DB3B}" type="pres">
      <dgm:prSet presAssocID="{8730C466-8ABF-4578-B85D-EABDBC3A7BDA}" presName="sibTrans" presStyleCnt="0"/>
      <dgm:spPr/>
    </dgm:pt>
    <dgm:pt modelId="{E949777A-3652-41AD-9E82-4E3CE98ECF5D}" type="pres">
      <dgm:prSet presAssocID="{6CF82658-CBB9-4DD9-84E1-623A7E92C65A}" presName="node" presStyleLbl="node1" presStyleIdx="1" presStyleCnt="6">
        <dgm:presLayoutVars>
          <dgm:bulletEnabled val="1"/>
        </dgm:presLayoutVars>
      </dgm:prSet>
      <dgm:spPr/>
    </dgm:pt>
    <dgm:pt modelId="{ADD0DF3A-609C-4C6A-AE6B-B93BD1E67498}" type="pres">
      <dgm:prSet presAssocID="{0D3DE93C-4E5C-49EC-88BE-83B5286E8E8C}" presName="sibTrans" presStyleCnt="0"/>
      <dgm:spPr/>
    </dgm:pt>
    <dgm:pt modelId="{4782A59C-8F66-4320-BB70-222327BEF81C}" type="pres">
      <dgm:prSet presAssocID="{13FB29BD-CCE5-4C1B-930A-D8C8EDE051A0}" presName="node" presStyleLbl="node1" presStyleIdx="2" presStyleCnt="6">
        <dgm:presLayoutVars>
          <dgm:bulletEnabled val="1"/>
        </dgm:presLayoutVars>
      </dgm:prSet>
      <dgm:spPr/>
    </dgm:pt>
    <dgm:pt modelId="{CA3B8B55-6F6F-4809-8E4C-4B313A778BDD}" type="pres">
      <dgm:prSet presAssocID="{F22D8602-4E8C-4E9D-94D0-E15AD792CF74}" presName="sibTrans" presStyleCnt="0"/>
      <dgm:spPr/>
    </dgm:pt>
    <dgm:pt modelId="{9176839E-F3BA-4892-BE06-453F99B971BA}" type="pres">
      <dgm:prSet presAssocID="{261ECD0E-E84F-42EE-AB76-0B237B2EC540}" presName="node" presStyleLbl="node1" presStyleIdx="3" presStyleCnt="6">
        <dgm:presLayoutVars>
          <dgm:bulletEnabled val="1"/>
        </dgm:presLayoutVars>
      </dgm:prSet>
      <dgm:spPr/>
    </dgm:pt>
    <dgm:pt modelId="{B9AD18CD-3D4D-446C-9AFD-1E42606BB9BA}" type="pres">
      <dgm:prSet presAssocID="{10BFEC06-16FF-4936-9D85-6F2782AD77CD}" presName="sibTrans" presStyleCnt="0"/>
      <dgm:spPr/>
    </dgm:pt>
    <dgm:pt modelId="{92B6F9E2-F065-4E81-BE4F-FAAF1911D844}" type="pres">
      <dgm:prSet presAssocID="{60E252A1-EBAA-4EC5-9B59-CB8C74DDCC62}" presName="node" presStyleLbl="node1" presStyleIdx="4" presStyleCnt="6" custLinFactNeighborX="1">
        <dgm:presLayoutVars>
          <dgm:bulletEnabled val="1"/>
        </dgm:presLayoutVars>
      </dgm:prSet>
      <dgm:spPr/>
    </dgm:pt>
    <dgm:pt modelId="{14190A99-A5ED-405A-B7BD-3D045AEAE3D5}" type="pres">
      <dgm:prSet presAssocID="{A2B62529-7C20-411D-8492-B7F0CAAF9D40}" presName="sibTrans" presStyleCnt="0"/>
      <dgm:spPr/>
    </dgm:pt>
    <dgm:pt modelId="{92068403-68D7-4A17-8745-9DD492E328C5}" type="pres">
      <dgm:prSet presAssocID="{5F85F6ED-41A7-4E85-AEC9-B9E870E29DCC}" presName="node" presStyleLbl="node1" presStyleIdx="5" presStyleCnt="6">
        <dgm:presLayoutVars>
          <dgm:bulletEnabled val="1"/>
        </dgm:presLayoutVars>
      </dgm:prSet>
      <dgm:spPr/>
    </dgm:pt>
  </dgm:ptLst>
  <dgm:cxnLst>
    <dgm:cxn modelId="{3AB26C18-5FDF-40AE-A71F-BF2D5CCDD68D}" type="presOf" srcId="{5F85F6ED-41A7-4E85-AEC9-B9E870E29DCC}" destId="{92068403-68D7-4A17-8745-9DD492E328C5}" srcOrd="0" destOrd="0" presId="urn:microsoft.com/office/officeart/2005/8/layout/hList6"/>
    <dgm:cxn modelId="{3EF8C243-6948-4237-8030-63BFB99C4EA3}" srcId="{DD91C6C9-0B92-45AB-A089-EBB06E003845}" destId="{5F85F6ED-41A7-4E85-AEC9-B9E870E29DCC}" srcOrd="5" destOrd="0" parTransId="{A1B4AE81-7895-40C5-BF1E-DC96CF696A02}" sibTransId="{6521CBDB-6C5D-4858-A768-D4C383BE5FB3}"/>
    <dgm:cxn modelId="{A1CDD060-9540-4093-BE3D-FB384A0EA2A9}" srcId="{DD91C6C9-0B92-45AB-A089-EBB06E003845}" destId="{261ECD0E-E84F-42EE-AB76-0B237B2EC540}" srcOrd="3" destOrd="0" parTransId="{5964FBBD-5493-4ACB-8DF7-18EB8E40D8B7}" sibTransId="{10BFEC06-16FF-4936-9D85-6F2782AD77CD}"/>
    <dgm:cxn modelId="{A6632568-9C9B-4C4E-8B04-8B97F807E532}" srcId="{DD91C6C9-0B92-45AB-A089-EBB06E003845}" destId="{6CF82658-CBB9-4DD9-84E1-623A7E92C65A}" srcOrd="1" destOrd="0" parTransId="{A76FE65C-5A8C-4539-AFE0-B88ACA79ABBF}" sibTransId="{0D3DE93C-4E5C-49EC-88BE-83B5286E8E8C}"/>
    <dgm:cxn modelId="{EA0ED668-E554-4326-9516-102B96076069}" type="presOf" srcId="{0370CA4D-2B22-4280-8ED1-6EC715CB5AD2}" destId="{E47545B4-9225-4970-8809-21193F78705B}" srcOrd="0" destOrd="0" presId="urn:microsoft.com/office/officeart/2005/8/layout/hList6"/>
    <dgm:cxn modelId="{1E1ADC6D-BC62-41E7-A2BC-BCC3C9880B65}" srcId="{DD91C6C9-0B92-45AB-A089-EBB06E003845}" destId="{0370CA4D-2B22-4280-8ED1-6EC715CB5AD2}" srcOrd="0" destOrd="0" parTransId="{92495794-EB2B-42CC-82C9-FAC1492659F9}" sibTransId="{8730C466-8ABF-4578-B85D-EABDBC3A7BDA}"/>
    <dgm:cxn modelId="{DF36F071-1B2F-4EE6-B2E2-81A78D9A1284}" type="presOf" srcId="{6CF82658-CBB9-4DD9-84E1-623A7E92C65A}" destId="{E949777A-3652-41AD-9E82-4E3CE98ECF5D}" srcOrd="0" destOrd="0" presId="urn:microsoft.com/office/officeart/2005/8/layout/hList6"/>
    <dgm:cxn modelId="{0AE4D297-EE08-45A2-ADA1-CB34EEB6BD17}" srcId="{DD91C6C9-0B92-45AB-A089-EBB06E003845}" destId="{60E252A1-EBAA-4EC5-9B59-CB8C74DDCC62}" srcOrd="4" destOrd="0" parTransId="{CC880B87-604C-41DF-9004-057052D4F896}" sibTransId="{A2B62529-7C20-411D-8492-B7F0CAAF9D40}"/>
    <dgm:cxn modelId="{9D6092BC-9CBA-4DA9-932B-F0B4D043EFB8}" type="presOf" srcId="{261ECD0E-E84F-42EE-AB76-0B237B2EC540}" destId="{9176839E-F3BA-4892-BE06-453F99B971BA}" srcOrd="0" destOrd="0" presId="urn:microsoft.com/office/officeart/2005/8/layout/hList6"/>
    <dgm:cxn modelId="{1FBC4FD8-C524-44D9-A465-78683D98E677}" type="presOf" srcId="{13FB29BD-CCE5-4C1B-930A-D8C8EDE051A0}" destId="{4782A59C-8F66-4320-BB70-222327BEF81C}" srcOrd="0" destOrd="0" presId="urn:microsoft.com/office/officeart/2005/8/layout/hList6"/>
    <dgm:cxn modelId="{1915C7E5-BF2B-4260-8B01-4982839F491F}" srcId="{DD91C6C9-0B92-45AB-A089-EBB06E003845}" destId="{13FB29BD-CCE5-4C1B-930A-D8C8EDE051A0}" srcOrd="2" destOrd="0" parTransId="{E38F6F52-FB6D-4F45-906D-602DD033CB44}" sibTransId="{F22D8602-4E8C-4E9D-94D0-E15AD792CF74}"/>
    <dgm:cxn modelId="{81622BF9-03CB-46F3-A1B3-170AC8A60D7F}" type="presOf" srcId="{60E252A1-EBAA-4EC5-9B59-CB8C74DDCC62}" destId="{92B6F9E2-F065-4E81-BE4F-FAAF1911D844}" srcOrd="0" destOrd="0" presId="urn:microsoft.com/office/officeart/2005/8/layout/hList6"/>
    <dgm:cxn modelId="{6EC542FF-E2AE-41DB-A475-880A189E27DA}" type="presOf" srcId="{DD91C6C9-0B92-45AB-A089-EBB06E003845}" destId="{D95EDD9B-A188-417E-9056-4E15F55E2863}" srcOrd="0" destOrd="0" presId="urn:microsoft.com/office/officeart/2005/8/layout/hList6"/>
    <dgm:cxn modelId="{8F5E1A54-D785-4944-9578-57205F7888B0}" type="presParOf" srcId="{D95EDD9B-A188-417E-9056-4E15F55E2863}" destId="{E47545B4-9225-4970-8809-21193F78705B}" srcOrd="0" destOrd="0" presId="urn:microsoft.com/office/officeart/2005/8/layout/hList6"/>
    <dgm:cxn modelId="{B1B89C9F-0FB5-4514-BBB8-2B431611C9D4}" type="presParOf" srcId="{D95EDD9B-A188-417E-9056-4E15F55E2863}" destId="{63FC6AFC-3CA5-4545-A8D5-C872E9D8DB3B}" srcOrd="1" destOrd="0" presId="urn:microsoft.com/office/officeart/2005/8/layout/hList6"/>
    <dgm:cxn modelId="{9EF2788B-F3CA-4FAF-B3F7-E6547D5722E5}" type="presParOf" srcId="{D95EDD9B-A188-417E-9056-4E15F55E2863}" destId="{E949777A-3652-41AD-9E82-4E3CE98ECF5D}" srcOrd="2" destOrd="0" presId="urn:microsoft.com/office/officeart/2005/8/layout/hList6"/>
    <dgm:cxn modelId="{15AD5AC7-0147-46C9-B7BB-C01E758E2CFB}" type="presParOf" srcId="{D95EDD9B-A188-417E-9056-4E15F55E2863}" destId="{ADD0DF3A-609C-4C6A-AE6B-B93BD1E67498}" srcOrd="3" destOrd="0" presId="urn:microsoft.com/office/officeart/2005/8/layout/hList6"/>
    <dgm:cxn modelId="{F57E5C3C-F60D-40FF-9265-5AA53A6FDF69}" type="presParOf" srcId="{D95EDD9B-A188-417E-9056-4E15F55E2863}" destId="{4782A59C-8F66-4320-BB70-222327BEF81C}" srcOrd="4" destOrd="0" presId="urn:microsoft.com/office/officeart/2005/8/layout/hList6"/>
    <dgm:cxn modelId="{63455B63-AD7F-4F15-A3B8-B61AADE4C02E}" type="presParOf" srcId="{D95EDD9B-A188-417E-9056-4E15F55E2863}" destId="{CA3B8B55-6F6F-4809-8E4C-4B313A778BDD}" srcOrd="5" destOrd="0" presId="urn:microsoft.com/office/officeart/2005/8/layout/hList6"/>
    <dgm:cxn modelId="{D6BAE242-F005-44F9-8F16-7A34ED40E039}" type="presParOf" srcId="{D95EDD9B-A188-417E-9056-4E15F55E2863}" destId="{9176839E-F3BA-4892-BE06-453F99B971BA}" srcOrd="6" destOrd="0" presId="urn:microsoft.com/office/officeart/2005/8/layout/hList6"/>
    <dgm:cxn modelId="{CDA19E49-A0E8-4535-B7DE-1EAAF30245B3}" type="presParOf" srcId="{D95EDD9B-A188-417E-9056-4E15F55E2863}" destId="{B9AD18CD-3D4D-446C-9AFD-1E42606BB9BA}" srcOrd="7" destOrd="0" presId="urn:microsoft.com/office/officeart/2005/8/layout/hList6"/>
    <dgm:cxn modelId="{A5FBC480-28D2-4D94-A79B-20F4BA3CAB6A}" type="presParOf" srcId="{D95EDD9B-A188-417E-9056-4E15F55E2863}" destId="{92B6F9E2-F065-4E81-BE4F-FAAF1911D844}" srcOrd="8" destOrd="0" presId="urn:microsoft.com/office/officeart/2005/8/layout/hList6"/>
    <dgm:cxn modelId="{FCDED03F-F427-4D79-89B2-1148454A962A}" type="presParOf" srcId="{D95EDD9B-A188-417E-9056-4E15F55E2863}" destId="{14190A99-A5ED-405A-B7BD-3D045AEAE3D5}" srcOrd="9" destOrd="0" presId="urn:microsoft.com/office/officeart/2005/8/layout/hList6"/>
    <dgm:cxn modelId="{CE258A5C-58C1-4048-9E27-544241B400C0}" type="presParOf" srcId="{D95EDD9B-A188-417E-9056-4E15F55E2863}" destId="{92068403-68D7-4A17-8745-9DD492E328C5}"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B45B1A-69EF-47F0-A5FB-8BAEEC10819B}"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8DE1584C-00CF-4D1E-8212-DA09D2EC8BF2}">
      <dgm:prSet custT="1"/>
      <dgm:spPr/>
      <dgm:t>
        <a:bodyPr/>
        <a:lstStyle/>
        <a:p>
          <a:r>
            <a:rPr lang="sv-SE" sz="2900" b="1" u="none" noProof="0" dirty="0"/>
            <a:t>Detaljhandelsmonopolet</a:t>
          </a:r>
        </a:p>
        <a:p>
          <a:r>
            <a:rPr lang="sv-SE" sz="2600" b="0" u="none" noProof="0" dirty="0"/>
            <a:t>Administrativa styrmedel:</a:t>
          </a:r>
        </a:p>
        <a:p>
          <a:r>
            <a:rPr lang="sv-SE" sz="2000" b="0" u="none" noProof="0" dirty="0"/>
            <a:t>Öppettider, butiksetablering och ålderkontroller</a:t>
          </a:r>
          <a:endParaRPr lang="sv-SE" sz="2000" b="0" noProof="0" dirty="0"/>
        </a:p>
      </dgm:t>
    </dgm:pt>
    <dgm:pt modelId="{5FE66AD6-73E2-4413-B2CA-828A8332FE91}" type="parTrans" cxnId="{3E3EBD1D-A30A-4F5E-84CB-B3E4B612BB6E}">
      <dgm:prSet/>
      <dgm:spPr/>
      <dgm:t>
        <a:bodyPr/>
        <a:lstStyle/>
        <a:p>
          <a:endParaRPr lang="en-US"/>
        </a:p>
      </dgm:t>
    </dgm:pt>
    <dgm:pt modelId="{42AE16E7-2D66-4DC6-863B-5988E3D603AE}" type="sibTrans" cxnId="{3E3EBD1D-A30A-4F5E-84CB-B3E4B612BB6E}">
      <dgm:prSet/>
      <dgm:spPr/>
      <dgm:t>
        <a:bodyPr/>
        <a:lstStyle/>
        <a:p>
          <a:endParaRPr lang="en-US"/>
        </a:p>
      </dgm:t>
    </dgm:pt>
    <dgm:pt modelId="{2EE18559-A9E0-420D-BBB4-8BF208BC5511}">
      <dgm:prSet custT="1"/>
      <dgm:spPr/>
      <dgm:t>
        <a:bodyPr/>
        <a:lstStyle/>
        <a:p>
          <a:r>
            <a:rPr lang="sv-SE" sz="2900" b="1" u="none" noProof="0" dirty="0"/>
            <a:t>Alkoholskatten</a:t>
          </a:r>
          <a:r>
            <a:rPr lang="sv-SE" sz="4500" u="sng" noProof="0" dirty="0"/>
            <a:t> </a:t>
          </a:r>
          <a:endParaRPr lang="sv-SE" sz="4500" noProof="0" dirty="0"/>
        </a:p>
      </dgm:t>
    </dgm:pt>
    <dgm:pt modelId="{DA6213E2-1D28-4602-A9ED-CF53FFC53F5D}" type="parTrans" cxnId="{8767B7F5-6E77-44FB-A246-3BE5A29DEF10}">
      <dgm:prSet/>
      <dgm:spPr/>
      <dgm:t>
        <a:bodyPr/>
        <a:lstStyle/>
        <a:p>
          <a:endParaRPr lang="en-US"/>
        </a:p>
      </dgm:t>
    </dgm:pt>
    <dgm:pt modelId="{33CC32F6-78A0-47A1-A3F2-D7F306379CC5}" type="sibTrans" cxnId="{8767B7F5-6E77-44FB-A246-3BE5A29DEF10}">
      <dgm:prSet/>
      <dgm:spPr/>
      <dgm:t>
        <a:bodyPr/>
        <a:lstStyle/>
        <a:p>
          <a:endParaRPr lang="en-US"/>
        </a:p>
      </dgm:t>
    </dgm:pt>
    <dgm:pt modelId="{04C35540-C281-4940-90D0-9084EBC345A2}" type="pres">
      <dgm:prSet presAssocID="{45B45B1A-69EF-47F0-A5FB-8BAEEC10819B}" presName="hierChild1" presStyleCnt="0">
        <dgm:presLayoutVars>
          <dgm:chPref val="1"/>
          <dgm:dir/>
          <dgm:animOne val="branch"/>
          <dgm:animLvl val="lvl"/>
          <dgm:resizeHandles/>
        </dgm:presLayoutVars>
      </dgm:prSet>
      <dgm:spPr/>
    </dgm:pt>
    <dgm:pt modelId="{ADE91F51-74F0-44A3-BC5F-E79A115EA764}" type="pres">
      <dgm:prSet presAssocID="{8DE1584C-00CF-4D1E-8212-DA09D2EC8BF2}" presName="hierRoot1" presStyleCnt="0"/>
      <dgm:spPr/>
    </dgm:pt>
    <dgm:pt modelId="{479960D4-67F7-41E4-BABC-CC586DCB2B8F}" type="pres">
      <dgm:prSet presAssocID="{8DE1584C-00CF-4D1E-8212-DA09D2EC8BF2}" presName="composite" presStyleCnt="0"/>
      <dgm:spPr/>
    </dgm:pt>
    <dgm:pt modelId="{0A6CF350-F52D-409F-842B-3B30CF56B950}" type="pres">
      <dgm:prSet presAssocID="{8DE1584C-00CF-4D1E-8212-DA09D2EC8BF2}" presName="background" presStyleLbl="node0" presStyleIdx="0" presStyleCnt="2"/>
      <dgm:spPr/>
    </dgm:pt>
    <dgm:pt modelId="{67733599-CCEB-4577-B807-EDF486E51DA6}" type="pres">
      <dgm:prSet presAssocID="{8DE1584C-00CF-4D1E-8212-DA09D2EC8BF2}" presName="text" presStyleLbl="fgAcc0" presStyleIdx="0" presStyleCnt="2">
        <dgm:presLayoutVars>
          <dgm:chPref val="3"/>
        </dgm:presLayoutVars>
      </dgm:prSet>
      <dgm:spPr/>
    </dgm:pt>
    <dgm:pt modelId="{7691A0BD-82A2-4B94-8B79-BAB5F3659A32}" type="pres">
      <dgm:prSet presAssocID="{8DE1584C-00CF-4D1E-8212-DA09D2EC8BF2}" presName="hierChild2" presStyleCnt="0"/>
      <dgm:spPr/>
    </dgm:pt>
    <dgm:pt modelId="{5B19E22A-6ED9-4C46-9A82-50518F4348D5}" type="pres">
      <dgm:prSet presAssocID="{2EE18559-A9E0-420D-BBB4-8BF208BC5511}" presName="hierRoot1" presStyleCnt="0"/>
      <dgm:spPr/>
    </dgm:pt>
    <dgm:pt modelId="{FBCE2730-CA18-4B3E-883A-091FFED8E01B}" type="pres">
      <dgm:prSet presAssocID="{2EE18559-A9E0-420D-BBB4-8BF208BC5511}" presName="composite" presStyleCnt="0"/>
      <dgm:spPr/>
    </dgm:pt>
    <dgm:pt modelId="{68BCBD35-989F-4C1D-A751-44424D1592A0}" type="pres">
      <dgm:prSet presAssocID="{2EE18559-A9E0-420D-BBB4-8BF208BC5511}" presName="background" presStyleLbl="node0" presStyleIdx="1" presStyleCnt="2"/>
      <dgm:spPr/>
    </dgm:pt>
    <dgm:pt modelId="{93908AEC-F175-4DBC-B87F-30B1D445B63B}" type="pres">
      <dgm:prSet presAssocID="{2EE18559-A9E0-420D-BBB4-8BF208BC5511}" presName="text" presStyleLbl="fgAcc0" presStyleIdx="1" presStyleCnt="2">
        <dgm:presLayoutVars>
          <dgm:chPref val="3"/>
        </dgm:presLayoutVars>
      </dgm:prSet>
      <dgm:spPr/>
    </dgm:pt>
    <dgm:pt modelId="{BADA87B8-4A1D-4AA4-A9F4-E75DFE9EC19A}" type="pres">
      <dgm:prSet presAssocID="{2EE18559-A9E0-420D-BBB4-8BF208BC5511}" presName="hierChild2" presStyleCnt="0"/>
      <dgm:spPr/>
    </dgm:pt>
  </dgm:ptLst>
  <dgm:cxnLst>
    <dgm:cxn modelId="{3E3EBD1D-A30A-4F5E-84CB-B3E4B612BB6E}" srcId="{45B45B1A-69EF-47F0-A5FB-8BAEEC10819B}" destId="{8DE1584C-00CF-4D1E-8212-DA09D2EC8BF2}" srcOrd="0" destOrd="0" parTransId="{5FE66AD6-73E2-4413-B2CA-828A8332FE91}" sibTransId="{42AE16E7-2D66-4DC6-863B-5988E3D603AE}"/>
    <dgm:cxn modelId="{E26C5C76-2C37-45B9-81C3-FA1EAD69A544}" type="presOf" srcId="{45B45B1A-69EF-47F0-A5FB-8BAEEC10819B}" destId="{04C35540-C281-4940-90D0-9084EBC345A2}" srcOrd="0" destOrd="0" presId="urn:microsoft.com/office/officeart/2005/8/layout/hierarchy1"/>
    <dgm:cxn modelId="{5D7F34C5-DC5A-4770-81F4-8291D49850DA}" type="presOf" srcId="{2EE18559-A9E0-420D-BBB4-8BF208BC5511}" destId="{93908AEC-F175-4DBC-B87F-30B1D445B63B}" srcOrd="0" destOrd="0" presId="urn:microsoft.com/office/officeart/2005/8/layout/hierarchy1"/>
    <dgm:cxn modelId="{C94133E2-116A-490C-936C-B1A95EFA502D}" type="presOf" srcId="{8DE1584C-00CF-4D1E-8212-DA09D2EC8BF2}" destId="{67733599-CCEB-4577-B807-EDF486E51DA6}" srcOrd="0" destOrd="0" presId="urn:microsoft.com/office/officeart/2005/8/layout/hierarchy1"/>
    <dgm:cxn modelId="{8767B7F5-6E77-44FB-A246-3BE5A29DEF10}" srcId="{45B45B1A-69EF-47F0-A5FB-8BAEEC10819B}" destId="{2EE18559-A9E0-420D-BBB4-8BF208BC5511}" srcOrd="1" destOrd="0" parTransId="{DA6213E2-1D28-4602-A9ED-CF53FFC53F5D}" sibTransId="{33CC32F6-78A0-47A1-A3F2-D7F306379CC5}"/>
    <dgm:cxn modelId="{03F2392B-A80D-4397-95DE-6ED48AD011D1}" type="presParOf" srcId="{04C35540-C281-4940-90D0-9084EBC345A2}" destId="{ADE91F51-74F0-44A3-BC5F-E79A115EA764}" srcOrd="0" destOrd="0" presId="urn:microsoft.com/office/officeart/2005/8/layout/hierarchy1"/>
    <dgm:cxn modelId="{36EB5F0E-9DE3-4007-A1B1-39BC86F25FB4}" type="presParOf" srcId="{ADE91F51-74F0-44A3-BC5F-E79A115EA764}" destId="{479960D4-67F7-41E4-BABC-CC586DCB2B8F}" srcOrd="0" destOrd="0" presId="urn:microsoft.com/office/officeart/2005/8/layout/hierarchy1"/>
    <dgm:cxn modelId="{BCA1D9FD-27EC-4EDF-9098-4B5E36FB1285}" type="presParOf" srcId="{479960D4-67F7-41E4-BABC-CC586DCB2B8F}" destId="{0A6CF350-F52D-409F-842B-3B30CF56B950}" srcOrd="0" destOrd="0" presId="urn:microsoft.com/office/officeart/2005/8/layout/hierarchy1"/>
    <dgm:cxn modelId="{7AAE49A2-9A23-4500-99B8-3408C51F3531}" type="presParOf" srcId="{479960D4-67F7-41E4-BABC-CC586DCB2B8F}" destId="{67733599-CCEB-4577-B807-EDF486E51DA6}" srcOrd="1" destOrd="0" presId="urn:microsoft.com/office/officeart/2005/8/layout/hierarchy1"/>
    <dgm:cxn modelId="{2461AA54-927C-4C66-97D3-A6046ED6A3A8}" type="presParOf" srcId="{ADE91F51-74F0-44A3-BC5F-E79A115EA764}" destId="{7691A0BD-82A2-4B94-8B79-BAB5F3659A32}" srcOrd="1" destOrd="0" presId="urn:microsoft.com/office/officeart/2005/8/layout/hierarchy1"/>
    <dgm:cxn modelId="{3A1E76DF-B0D1-40C6-BB91-3734C65DC205}" type="presParOf" srcId="{04C35540-C281-4940-90D0-9084EBC345A2}" destId="{5B19E22A-6ED9-4C46-9A82-50518F4348D5}" srcOrd="1" destOrd="0" presId="urn:microsoft.com/office/officeart/2005/8/layout/hierarchy1"/>
    <dgm:cxn modelId="{5CA08955-0F59-4FAC-A5B6-F9A2CCDAD92A}" type="presParOf" srcId="{5B19E22A-6ED9-4C46-9A82-50518F4348D5}" destId="{FBCE2730-CA18-4B3E-883A-091FFED8E01B}" srcOrd="0" destOrd="0" presId="urn:microsoft.com/office/officeart/2005/8/layout/hierarchy1"/>
    <dgm:cxn modelId="{242A113F-2DC0-4473-9007-8DC2D03A8E01}" type="presParOf" srcId="{FBCE2730-CA18-4B3E-883A-091FFED8E01B}" destId="{68BCBD35-989F-4C1D-A751-44424D1592A0}" srcOrd="0" destOrd="0" presId="urn:microsoft.com/office/officeart/2005/8/layout/hierarchy1"/>
    <dgm:cxn modelId="{D2123018-E614-4D57-A84E-2418671C2FD0}" type="presParOf" srcId="{FBCE2730-CA18-4B3E-883A-091FFED8E01B}" destId="{93908AEC-F175-4DBC-B87F-30B1D445B63B}" srcOrd="1" destOrd="0" presId="urn:microsoft.com/office/officeart/2005/8/layout/hierarchy1"/>
    <dgm:cxn modelId="{C64D27E3-6AEE-4F8A-A64B-DADB80DBAE1A}" type="presParOf" srcId="{5B19E22A-6ED9-4C46-9A82-50518F4348D5}" destId="{BADA87B8-4A1D-4AA4-A9F4-E75DFE9EC19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E431F-FA1E-40FA-8EC2-3E3E41B5B0A5}">
      <dsp:nvSpPr>
        <dsp:cNvPr id="0" name=""/>
        <dsp:cNvSpPr/>
      </dsp:nvSpPr>
      <dsp:spPr>
        <a:xfrm>
          <a:off x="0" y="670975"/>
          <a:ext cx="10955715" cy="12387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C1CDAA-D401-4E92-AE50-B6F3C0C0EB9E}">
      <dsp:nvSpPr>
        <dsp:cNvPr id="0" name=""/>
        <dsp:cNvSpPr/>
      </dsp:nvSpPr>
      <dsp:spPr>
        <a:xfrm>
          <a:off x="374714" y="949688"/>
          <a:ext cx="681298" cy="681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C0AEC2-B135-43F6-912A-2E7300E73456}">
      <dsp:nvSpPr>
        <dsp:cNvPr id="0" name=""/>
        <dsp:cNvSpPr/>
      </dsp:nvSpPr>
      <dsp:spPr>
        <a:xfrm>
          <a:off x="1430726" y="670975"/>
          <a:ext cx="9524988" cy="123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98" tIns="131098" rIns="131098" bIns="131098" numCol="1" spcCol="1270" anchor="ctr" anchorCtr="0">
          <a:noAutofit/>
        </a:bodyPr>
        <a:lstStyle/>
        <a:p>
          <a:pPr marL="0" lvl="0" indent="0" algn="l" defTabSz="1111250">
            <a:lnSpc>
              <a:spcPct val="100000"/>
            </a:lnSpc>
            <a:spcBef>
              <a:spcPct val="0"/>
            </a:spcBef>
            <a:spcAft>
              <a:spcPct val="35000"/>
            </a:spcAft>
            <a:buNone/>
          </a:pPr>
          <a:r>
            <a:rPr lang="sv-SE" sz="2500" kern="1200" noProof="0" dirty="0"/>
            <a:t>Föreslå ett kompletterande hälsoekonomiskt ramverk för att stärka uppföljningen och utvärderingen av folkhälsopolitiken</a:t>
          </a:r>
        </a:p>
      </dsp:txBody>
      <dsp:txXfrm>
        <a:off x="1430726" y="670975"/>
        <a:ext cx="9524988" cy="1238724"/>
      </dsp:txXfrm>
    </dsp:sp>
    <dsp:sp modelId="{A8E53BA7-EE02-4ECC-BB8B-6A338FEEDFA5}">
      <dsp:nvSpPr>
        <dsp:cNvPr id="0" name=""/>
        <dsp:cNvSpPr/>
      </dsp:nvSpPr>
      <dsp:spPr>
        <a:xfrm>
          <a:off x="0" y="2219381"/>
          <a:ext cx="10955715" cy="12387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A6246-D26A-46D8-BBD2-C5ADDE8E60E4}">
      <dsp:nvSpPr>
        <dsp:cNvPr id="0" name=""/>
        <dsp:cNvSpPr/>
      </dsp:nvSpPr>
      <dsp:spPr>
        <a:xfrm>
          <a:off x="374714" y="2498094"/>
          <a:ext cx="681298" cy="681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A0242B-EABD-4544-9C96-81526F128025}">
      <dsp:nvSpPr>
        <dsp:cNvPr id="0" name=""/>
        <dsp:cNvSpPr/>
      </dsp:nvSpPr>
      <dsp:spPr>
        <a:xfrm>
          <a:off x="1430726" y="2219381"/>
          <a:ext cx="9524988" cy="123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98" tIns="131098" rIns="131098" bIns="131098" numCol="1" spcCol="1270" anchor="ctr" anchorCtr="0">
          <a:noAutofit/>
        </a:bodyPr>
        <a:lstStyle/>
        <a:p>
          <a:pPr marL="0" lvl="0" indent="0" algn="l" defTabSz="1111250">
            <a:lnSpc>
              <a:spcPct val="100000"/>
            </a:lnSpc>
            <a:spcBef>
              <a:spcPct val="0"/>
            </a:spcBef>
            <a:spcAft>
              <a:spcPct val="35000"/>
            </a:spcAft>
            <a:buNone/>
          </a:pPr>
          <a:r>
            <a:rPr lang="sv-SE" sz="2500" u="none" kern="1200" noProof="0" dirty="0"/>
            <a:t>Utvärdera effekterna av alkoholpolitikens olika styrmedel och bedöma hur väl dessa har uppfyllt sitt syfte.</a:t>
          </a:r>
        </a:p>
      </dsp:txBody>
      <dsp:txXfrm>
        <a:off x="1430726" y="2219381"/>
        <a:ext cx="9524988" cy="1238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545B4-9225-4970-8809-21193F78705B}">
      <dsp:nvSpPr>
        <dsp:cNvPr id="0" name=""/>
        <dsp:cNvSpPr/>
      </dsp:nvSpPr>
      <dsp:spPr>
        <a:xfrm rot="16200000">
          <a:off x="-1202262" y="1206605"/>
          <a:ext cx="4129087" cy="171587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793" bIns="0" numCol="1" spcCol="1270" anchor="ctr" anchorCtr="0">
          <a:noAutofit/>
        </a:bodyPr>
        <a:lstStyle/>
        <a:p>
          <a:pPr marL="0" lvl="0" indent="0" algn="ctr" defTabSz="622300">
            <a:lnSpc>
              <a:spcPct val="90000"/>
            </a:lnSpc>
            <a:spcBef>
              <a:spcPct val="0"/>
            </a:spcBef>
            <a:spcAft>
              <a:spcPct val="35000"/>
            </a:spcAft>
            <a:buNone/>
          </a:pPr>
          <a:r>
            <a:rPr lang="sv-SE" sz="1400" kern="1200" dirty="0"/>
            <a:t>Expertgruppen</a:t>
          </a:r>
        </a:p>
      </dsp:txBody>
      <dsp:txXfrm rot="5400000">
        <a:off x="4343" y="825817"/>
        <a:ext cx="1715876" cy="2477453"/>
      </dsp:txXfrm>
    </dsp:sp>
    <dsp:sp modelId="{E949777A-3652-41AD-9E82-4E3CE98ECF5D}">
      <dsp:nvSpPr>
        <dsp:cNvPr id="0" name=""/>
        <dsp:cNvSpPr/>
      </dsp:nvSpPr>
      <dsp:spPr>
        <a:xfrm rot="16200000">
          <a:off x="642305" y="1206605"/>
          <a:ext cx="4129087" cy="171587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sv-SE" sz="1400" kern="1200" dirty="0"/>
            <a:t>Dialoger med myndigheter och utredningar</a:t>
          </a:r>
        </a:p>
      </dsp:txBody>
      <dsp:txXfrm rot="5400000">
        <a:off x="1848910" y="825817"/>
        <a:ext cx="1715876" cy="2477453"/>
      </dsp:txXfrm>
    </dsp:sp>
    <dsp:sp modelId="{4782A59C-8F66-4320-BB70-222327BEF81C}">
      <dsp:nvSpPr>
        <dsp:cNvPr id="0" name=""/>
        <dsp:cNvSpPr/>
      </dsp:nvSpPr>
      <dsp:spPr>
        <a:xfrm rot="16200000">
          <a:off x="2486872" y="1206605"/>
          <a:ext cx="4129087" cy="171587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793" bIns="0" numCol="1" spcCol="1270" anchor="ctr" anchorCtr="0">
          <a:noAutofit/>
        </a:bodyPr>
        <a:lstStyle/>
        <a:p>
          <a:pPr marL="0" lvl="0" indent="0" algn="ctr" defTabSz="622300">
            <a:lnSpc>
              <a:spcPct val="90000"/>
            </a:lnSpc>
            <a:spcBef>
              <a:spcPct val="0"/>
            </a:spcBef>
            <a:spcAft>
              <a:spcPct val="35000"/>
            </a:spcAft>
            <a:buNone/>
          </a:pPr>
          <a:r>
            <a:rPr lang="sv-SE" sz="1400" kern="1200" dirty="0"/>
            <a:t>Dialoger med idéburna organisationer och privata aktörer samt internationella kontakter</a:t>
          </a:r>
        </a:p>
      </dsp:txBody>
      <dsp:txXfrm rot="5400000">
        <a:off x="3693477" y="825817"/>
        <a:ext cx="1715876" cy="2477453"/>
      </dsp:txXfrm>
    </dsp:sp>
    <dsp:sp modelId="{9176839E-F3BA-4892-BE06-453F99B971BA}">
      <dsp:nvSpPr>
        <dsp:cNvPr id="0" name=""/>
        <dsp:cNvSpPr/>
      </dsp:nvSpPr>
      <dsp:spPr>
        <a:xfrm rot="16200000">
          <a:off x="4331440" y="1206605"/>
          <a:ext cx="4129087" cy="171587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793" bIns="0" numCol="1" spcCol="1270" anchor="ctr" anchorCtr="0">
          <a:noAutofit/>
        </a:bodyPr>
        <a:lstStyle/>
        <a:p>
          <a:pPr marL="0" lvl="0" indent="0" algn="ctr" defTabSz="622300">
            <a:lnSpc>
              <a:spcPct val="90000"/>
            </a:lnSpc>
            <a:spcBef>
              <a:spcPct val="0"/>
            </a:spcBef>
            <a:spcAft>
              <a:spcPct val="35000"/>
            </a:spcAft>
            <a:buNone/>
          </a:pPr>
          <a:r>
            <a:rPr lang="sv-SE" sz="1400" kern="1200" dirty="0"/>
            <a:t>Konferenser och workshops </a:t>
          </a:r>
        </a:p>
      </dsp:txBody>
      <dsp:txXfrm rot="5400000">
        <a:off x="5538045" y="825817"/>
        <a:ext cx="1715876" cy="2477453"/>
      </dsp:txXfrm>
    </dsp:sp>
    <dsp:sp modelId="{92B6F9E2-F065-4E81-BE4F-FAAF1911D844}">
      <dsp:nvSpPr>
        <dsp:cNvPr id="0" name=""/>
        <dsp:cNvSpPr/>
      </dsp:nvSpPr>
      <dsp:spPr>
        <a:xfrm rot="16200000">
          <a:off x="6176008" y="1206605"/>
          <a:ext cx="4129087" cy="171587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793" bIns="0" numCol="1" spcCol="1270" anchor="ctr" anchorCtr="0">
          <a:noAutofit/>
        </a:bodyPr>
        <a:lstStyle/>
        <a:p>
          <a:pPr marL="0" lvl="0" indent="0" algn="ctr" defTabSz="622300">
            <a:lnSpc>
              <a:spcPct val="90000"/>
            </a:lnSpc>
            <a:spcBef>
              <a:spcPct val="0"/>
            </a:spcBef>
            <a:spcAft>
              <a:spcPct val="35000"/>
            </a:spcAft>
            <a:buNone/>
          </a:pPr>
          <a:r>
            <a:rPr lang="sv-SE" sz="1400" kern="1200" dirty="0"/>
            <a:t>Underlagsrapporter med fördjupade analyser (forskare)</a:t>
          </a:r>
        </a:p>
      </dsp:txBody>
      <dsp:txXfrm rot="5400000">
        <a:off x="7382613" y="825817"/>
        <a:ext cx="1715876" cy="2477453"/>
      </dsp:txXfrm>
    </dsp:sp>
    <dsp:sp modelId="{92068403-68D7-4A17-8745-9DD492E328C5}">
      <dsp:nvSpPr>
        <dsp:cNvPr id="0" name=""/>
        <dsp:cNvSpPr/>
      </dsp:nvSpPr>
      <dsp:spPr>
        <a:xfrm rot="16200000">
          <a:off x="8020575" y="1206605"/>
          <a:ext cx="4129087" cy="171587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793" bIns="0" numCol="1" spcCol="1270" anchor="ctr" anchorCtr="0">
          <a:noAutofit/>
        </a:bodyPr>
        <a:lstStyle/>
        <a:p>
          <a:pPr marL="0" lvl="0" indent="0" algn="ctr" defTabSz="622300">
            <a:lnSpc>
              <a:spcPct val="90000"/>
            </a:lnSpc>
            <a:spcBef>
              <a:spcPct val="0"/>
            </a:spcBef>
            <a:spcAft>
              <a:spcPct val="35000"/>
            </a:spcAft>
            <a:buNone/>
          </a:pPr>
          <a:r>
            <a:rPr lang="sv-SE" sz="1400" kern="1200" dirty="0"/>
            <a:t>Egna analyser och kartläggningar</a:t>
          </a:r>
        </a:p>
      </dsp:txBody>
      <dsp:txXfrm rot="5400000">
        <a:off x="9227180" y="825817"/>
        <a:ext cx="1715876" cy="2477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CF350-F52D-409F-842B-3B30CF56B950}">
      <dsp:nvSpPr>
        <dsp:cNvPr id="0" name=""/>
        <dsp:cNvSpPr/>
      </dsp:nvSpPr>
      <dsp:spPr>
        <a:xfrm>
          <a:off x="1337" y="326397"/>
          <a:ext cx="4694160" cy="298079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7733599-CCEB-4577-B807-EDF486E51DA6}">
      <dsp:nvSpPr>
        <dsp:cNvPr id="0" name=""/>
        <dsp:cNvSpPr/>
      </dsp:nvSpPr>
      <dsp:spPr>
        <a:xfrm>
          <a:off x="522910" y="821892"/>
          <a:ext cx="4694160" cy="298079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v-SE" sz="2900" b="1" u="none" kern="1200" noProof="0" dirty="0"/>
            <a:t>Detaljhandelsmonopolet</a:t>
          </a:r>
        </a:p>
        <a:p>
          <a:pPr marL="0" lvl="0" indent="0" algn="ctr" defTabSz="1289050">
            <a:lnSpc>
              <a:spcPct val="90000"/>
            </a:lnSpc>
            <a:spcBef>
              <a:spcPct val="0"/>
            </a:spcBef>
            <a:spcAft>
              <a:spcPct val="35000"/>
            </a:spcAft>
            <a:buNone/>
          </a:pPr>
          <a:r>
            <a:rPr lang="sv-SE" sz="2600" b="0" u="none" kern="1200" noProof="0" dirty="0"/>
            <a:t>Administrativa styrmedel:</a:t>
          </a:r>
        </a:p>
        <a:p>
          <a:pPr marL="0" lvl="0" indent="0" algn="ctr" defTabSz="1289050">
            <a:lnSpc>
              <a:spcPct val="90000"/>
            </a:lnSpc>
            <a:spcBef>
              <a:spcPct val="0"/>
            </a:spcBef>
            <a:spcAft>
              <a:spcPct val="35000"/>
            </a:spcAft>
            <a:buNone/>
          </a:pPr>
          <a:r>
            <a:rPr lang="sv-SE" sz="2000" b="0" u="none" kern="1200" noProof="0" dirty="0"/>
            <a:t>Öppettider, butiksetablering och ålderkontroller</a:t>
          </a:r>
          <a:endParaRPr lang="sv-SE" sz="2000" b="0" kern="1200" noProof="0" dirty="0"/>
        </a:p>
      </dsp:txBody>
      <dsp:txXfrm>
        <a:off x="610214" y="909196"/>
        <a:ext cx="4519552" cy="2806183"/>
      </dsp:txXfrm>
    </dsp:sp>
    <dsp:sp modelId="{68BCBD35-989F-4C1D-A751-44424D1592A0}">
      <dsp:nvSpPr>
        <dsp:cNvPr id="0" name=""/>
        <dsp:cNvSpPr/>
      </dsp:nvSpPr>
      <dsp:spPr>
        <a:xfrm>
          <a:off x="5738644" y="326397"/>
          <a:ext cx="4694160" cy="298079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3908AEC-F175-4DBC-B87F-30B1D445B63B}">
      <dsp:nvSpPr>
        <dsp:cNvPr id="0" name=""/>
        <dsp:cNvSpPr/>
      </dsp:nvSpPr>
      <dsp:spPr>
        <a:xfrm>
          <a:off x="6260217" y="821892"/>
          <a:ext cx="4694160" cy="298079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v-SE" sz="2900" b="1" u="none" kern="1200" noProof="0" dirty="0"/>
            <a:t>Alkoholskatten</a:t>
          </a:r>
          <a:r>
            <a:rPr lang="sv-SE" sz="4500" u="sng" kern="1200" noProof="0" dirty="0"/>
            <a:t> </a:t>
          </a:r>
          <a:endParaRPr lang="sv-SE" sz="4500" kern="1200" noProof="0" dirty="0"/>
        </a:p>
      </dsp:txBody>
      <dsp:txXfrm>
        <a:off x="6347521" y="909196"/>
        <a:ext cx="4519552" cy="28061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A8A5F17-B0A4-4139-BAF3-AA97F2DB557D}" type="datetimeFigureOut">
              <a:rPr lang="sv-SE" smtClean="0"/>
              <a:t>2024-11-28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269DFC9-4B5B-48A5-B329-47954883B0FE}" type="slidenum">
              <a:rPr lang="sv-SE" smtClean="0"/>
              <a:t>‹#›</a:t>
            </a:fld>
            <a:endParaRPr lang="sv-SE"/>
          </a:p>
        </p:txBody>
      </p:sp>
    </p:spTree>
    <p:extLst>
      <p:ext uri="{BB962C8B-B14F-4D97-AF65-F5344CB8AC3E}">
        <p14:creationId xmlns:p14="http://schemas.microsoft.com/office/powerpoint/2010/main" val="1127351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93268"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88574"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Rektangel 9"/>
          <p:cNvSpPr/>
          <p:nvPr/>
        </p:nvSpPr>
        <p:spPr>
          <a:xfrm>
            <a:off x="622800"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4" name="Platshållare för datum 3"/>
          <p:cNvSpPr>
            <a:spLocks noGrp="1"/>
          </p:cNvSpPr>
          <p:nvPr>
            <p:ph type="dt" sz="half" idx="10"/>
          </p:nvPr>
        </p:nvSpPr>
        <p:spPr/>
        <p:txBody>
          <a:bodyPr/>
          <a:lstStyle/>
          <a:p>
            <a:fld id="{D24E429F-ADA7-446B-8B9C-BBD5CDD6AD30}" type="datetime1">
              <a:rPr lang="sv-SE" smtClean="0"/>
              <a:t>2024-11-28</a:t>
            </a:fld>
            <a:endParaRPr lang="sv-SE" dirty="0"/>
          </a:p>
        </p:txBody>
      </p:sp>
      <p:sp>
        <p:nvSpPr>
          <p:cNvPr id="5" name="Platshållare för sidfot 4"/>
          <p:cNvSpPr>
            <a:spLocks noGrp="1"/>
          </p:cNvSpPr>
          <p:nvPr>
            <p:ph type="ftr" sz="quarter" idx="11"/>
          </p:nvPr>
        </p:nvSpPr>
        <p:spPr/>
        <p:txBody>
          <a:bodyPr/>
          <a:lstStyle/>
          <a:p>
            <a:r>
              <a:rPr lang="sv-SE"/>
              <a:t>Socialdepartementet</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90577C4E-19B2-B733-B2D6-089D46106EA0}"/>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descr="RK Logga VIT">
            <a:extLst>
              <a:ext uri="{FF2B5EF4-FFF2-40B4-BE49-F238E27FC236}">
                <a16:creationId xmlns:a16="http://schemas.microsoft.com/office/drawing/2014/main" id="{94204016-2C13-A083-5F6A-8198C293E3E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35518194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3420000"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351843" y="1893600"/>
            <a:ext cx="3420000"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3"/>
          <p:cNvSpPr>
            <a:spLocks noGrp="1"/>
          </p:cNvSpPr>
          <p:nvPr>
            <p:ph sz="half" idx="13"/>
          </p:nvPr>
        </p:nvSpPr>
        <p:spPr>
          <a:xfrm>
            <a:off x="8127687" y="1893600"/>
            <a:ext cx="3420000"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p:cNvSpPr>
            <a:spLocks noGrp="1"/>
          </p:cNvSpPr>
          <p:nvPr>
            <p:ph type="dt" sz="half" idx="14"/>
          </p:nvPr>
        </p:nvSpPr>
        <p:spPr/>
        <p:txBody>
          <a:bodyPr/>
          <a:lstStyle/>
          <a:p>
            <a:fld id="{612F3F3F-D4CD-4C78-B476-8DD550FFE88E}" type="datetime1">
              <a:rPr lang="sv-SE" smtClean="0"/>
              <a:t>2024-11-28</a:t>
            </a:fld>
            <a:endParaRPr lang="sv-SE" dirty="0"/>
          </a:p>
        </p:txBody>
      </p:sp>
      <p:sp>
        <p:nvSpPr>
          <p:cNvPr id="10" name="Platshållare för sidfot 9"/>
          <p:cNvSpPr>
            <a:spLocks noGrp="1"/>
          </p:cNvSpPr>
          <p:nvPr>
            <p:ph type="ftr" sz="quarter" idx="15"/>
          </p:nvPr>
        </p:nvSpPr>
        <p:spPr/>
        <p:txBody>
          <a:bodyPr/>
          <a:lstStyle/>
          <a:p>
            <a:r>
              <a:rPr lang="sv-SE"/>
              <a:t>Socialdepartementet</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A8B8E23A-BCE0-6AA0-D2C3-149BD755E20B}"/>
              </a:ext>
            </a:extLst>
          </p:cNvPr>
          <p:cNvSpPr/>
          <p:nvPr userDrawn="1"/>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4649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med två bildtext/källa">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a:t>Klicka här för att ändra mall för rubrikformat</a:t>
            </a:r>
          </a:p>
        </p:txBody>
      </p:sp>
      <p:sp>
        <p:nvSpPr>
          <p:cNvPr id="4" name="Platshållare för text 3"/>
          <p:cNvSpPr>
            <a:spLocks noGrp="1"/>
          </p:cNvSpPr>
          <p:nvPr>
            <p:ph type="body" sz="half" idx="2"/>
          </p:nvPr>
        </p:nvSpPr>
        <p:spPr>
          <a:xfrm>
            <a:off x="622798" y="1908063"/>
            <a:ext cx="5328000" cy="3421021"/>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text 8"/>
          <p:cNvSpPr>
            <a:spLocks noGrp="1"/>
          </p:cNvSpPr>
          <p:nvPr>
            <p:ph type="body" sz="quarter" idx="13" hasCustomPrompt="1"/>
          </p:nvPr>
        </p:nvSpPr>
        <p:spPr>
          <a:xfrm>
            <a:off x="617564" y="5486400"/>
            <a:ext cx="5328000" cy="550863"/>
          </a:xfrm>
        </p:spPr>
        <p:txBody>
          <a:bodyPr anchor="b"/>
          <a:lstStyle>
            <a:lvl1pPr marL="0" indent="0" algn="r">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sv-SE" dirty="0"/>
              <a:t>Bildtext/källa</a:t>
            </a:r>
          </a:p>
        </p:txBody>
      </p:sp>
      <p:sp>
        <p:nvSpPr>
          <p:cNvPr id="3" name="Platshållare för bild 2"/>
          <p:cNvSpPr>
            <a:spLocks noGrp="1"/>
          </p:cNvSpPr>
          <p:nvPr>
            <p:ph type="pic" idx="1"/>
          </p:nvPr>
        </p:nvSpPr>
        <p:spPr>
          <a:xfrm>
            <a:off x="6226887" y="1908063"/>
            <a:ext cx="5328000"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Platshållare för datum 1"/>
          <p:cNvSpPr>
            <a:spLocks noGrp="1"/>
          </p:cNvSpPr>
          <p:nvPr>
            <p:ph type="dt" sz="half" idx="14"/>
          </p:nvPr>
        </p:nvSpPr>
        <p:spPr/>
        <p:txBody>
          <a:bodyPr/>
          <a:lstStyle/>
          <a:p>
            <a:fld id="{977A0106-448D-4074-8D09-F6351A6A1C03}" type="datetime1">
              <a:rPr lang="sv-SE" smtClean="0"/>
              <a:t>2024-11-28</a:t>
            </a:fld>
            <a:endParaRPr lang="sv-SE" dirty="0"/>
          </a:p>
        </p:txBody>
      </p:sp>
      <p:sp>
        <p:nvSpPr>
          <p:cNvPr id="10" name="Platshållare för sidfot 9"/>
          <p:cNvSpPr>
            <a:spLocks noGrp="1"/>
          </p:cNvSpPr>
          <p:nvPr>
            <p:ph type="ftr" sz="quarter" idx="15"/>
          </p:nvPr>
        </p:nvSpPr>
        <p:spPr/>
        <p:txBody>
          <a:bodyPr/>
          <a:lstStyle/>
          <a:p>
            <a:r>
              <a:rPr lang="sv-SE"/>
              <a:t>Socialdepartementet</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2D754C9C-F0EF-6A04-3FCD-CB39656DB072}"/>
              </a:ext>
            </a:extLst>
          </p:cNvPr>
          <p:cNvSpPr/>
          <p:nvPr userDrawn="1"/>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9408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a:t>Klicka här för att ändra mall för rubrikformat</a:t>
            </a:r>
          </a:p>
        </p:txBody>
      </p:sp>
      <p:sp>
        <p:nvSpPr>
          <p:cNvPr id="4" name="Platshållare för text 3"/>
          <p:cNvSpPr>
            <a:spLocks noGrp="1"/>
          </p:cNvSpPr>
          <p:nvPr>
            <p:ph type="body" sz="half" idx="2"/>
          </p:nvPr>
        </p:nvSpPr>
        <p:spPr>
          <a:xfrm>
            <a:off x="622798" y="1908063"/>
            <a:ext cx="5328000" cy="4129200"/>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p:cNvSpPr>
            <a:spLocks noGrp="1"/>
          </p:cNvSpPr>
          <p:nvPr>
            <p:ph type="pic" idx="1"/>
          </p:nvPr>
        </p:nvSpPr>
        <p:spPr>
          <a:xfrm>
            <a:off x="6226887" y="1908063"/>
            <a:ext cx="5328000"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Platshållare för datum 1"/>
          <p:cNvSpPr>
            <a:spLocks noGrp="1"/>
          </p:cNvSpPr>
          <p:nvPr>
            <p:ph type="dt" sz="half" idx="10"/>
          </p:nvPr>
        </p:nvSpPr>
        <p:spPr/>
        <p:txBody>
          <a:bodyPr/>
          <a:lstStyle/>
          <a:p>
            <a:fld id="{3B4DA5FC-2B4E-4F40-B466-24D3BD765199}" type="datetime1">
              <a:rPr lang="sv-SE" smtClean="0"/>
              <a:t>2024-11-28</a:t>
            </a:fld>
            <a:endParaRPr lang="sv-SE" dirty="0"/>
          </a:p>
        </p:txBody>
      </p:sp>
      <p:sp>
        <p:nvSpPr>
          <p:cNvPr id="9" name="Platshållare för sidfot 8"/>
          <p:cNvSpPr>
            <a:spLocks noGrp="1"/>
          </p:cNvSpPr>
          <p:nvPr>
            <p:ph type="ftr" sz="quarter" idx="11"/>
          </p:nvPr>
        </p:nvSpPr>
        <p:spPr/>
        <p:txBody>
          <a:bodyPr/>
          <a:lstStyle/>
          <a:p>
            <a:r>
              <a:rPr lang="sv-SE"/>
              <a:t>Socialdepartementet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76AF0045-D32E-B6C9-AD49-923AB8A1E38D}"/>
              </a:ext>
            </a:extLst>
          </p:cNvPr>
          <p:cNvSpPr/>
          <p:nvPr userDrawn="1"/>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5279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blå">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04154"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99460"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Rektangel 9"/>
          <p:cNvSpPr/>
          <p:nvPr/>
        </p:nvSpPr>
        <p:spPr>
          <a:xfrm>
            <a:off x="622800"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4" name="Platshållare för datum 3"/>
          <p:cNvSpPr>
            <a:spLocks noGrp="1"/>
          </p:cNvSpPr>
          <p:nvPr>
            <p:ph type="dt" sz="half" idx="10"/>
          </p:nvPr>
        </p:nvSpPr>
        <p:spPr/>
        <p:txBody>
          <a:bodyPr/>
          <a:lstStyle/>
          <a:p>
            <a:fld id="{D24E429F-ADA7-446B-8B9C-BBD5CDD6AD30}" type="datetime1">
              <a:rPr lang="sv-SE" smtClean="0"/>
              <a:t>2024-11-28</a:t>
            </a:fld>
            <a:endParaRPr lang="sv-SE" dirty="0"/>
          </a:p>
        </p:txBody>
      </p:sp>
      <p:sp>
        <p:nvSpPr>
          <p:cNvPr id="5" name="Platshållare för sidfot 4"/>
          <p:cNvSpPr>
            <a:spLocks noGrp="1"/>
          </p:cNvSpPr>
          <p:nvPr>
            <p:ph type="ftr" sz="quarter" idx="11"/>
          </p:nvPr>
        </p:nvSpPr>
        <p:spPr/>
        <p:txBody>
          <a:bodyPr/>
          <a:lstStyle/>
          <a:p>
            <a:r>
              <a:rPr lang="sv-SE"/>
              <a:t>Socialdepartementet</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5B617843-7345-4BDC-EA1D-5A422E8A20AF}"/>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RK Logga VIT">
            <a:extLst>
              <a:ext uri="{FF2B5EF4-FFF2-40B4-BE49-F238E27FC236}">
                <a16:creationId xmlns:a16="http://schemas.microsoft.com/office/drawing/2014/main" id="{716BC52B-D3DD-B14A-6C02-656063E65A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278354503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blå">
    <p:spTree>
      <p:nvGrpSpPr>
        <p:cNvPr id="1" name=""/>
        <p:cNvGrpSpPr/>
        <p:nvPr/>
      </p:nvGrpSpPr>
      <p:grpSpPr>
        <a:xfrm>
          <a:off x="0" y="0"/>
          <a:ext cx="0" cy="0"/>
          <a:chOff x="0" y="0"/>
          <a:chExt cx="0" cy="0"/>
        </a:xfrm>
      </p:grpSpPr>
      <p:sp>
        <p:nvSpPr>
          <p:cNvPr id="13"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14"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p:cNvSpPr>
            <a:spLocks noGrp="1"/>
          </p:cNvSpPr>
          <p:nvPr>
            <p:ph type="dt" sz="half" idx="10"/>
          </p:nvPr>
        </p:nvSpPr>
        <p:spPr/>
        <p:txBody>
          <a:bodyPr/>
          <a:lstStyle/>
          <a:p>
            <a:fld id="{376F0C50-572B-47DC-A58B-CDFE5A030283}" type="datetime1">
              <a:rPr lang="sv-SE" smtClean="0"/>
              <a:t>2024-11-28</a:t>
            </a:fld>
            <a:endParaRPr lang="sv-SE" dirty="0"/>
          </a:p>
        </p:txBody>
      </p:sp>
      <p:sp>
        <p:nvSpPr>
          <p:cNvPr id="8" name="Platshållare för sidfot 7"/>
          <p:cNvSpPr>
            <a:spLocks noGrp="1"/>
          </p:cNvSpPr>
          <p:nvPr>
            <p:ph type="ftr" sz="quarter" idx="11"/>
          </p:nvPr>
        </p:nvSpPr>
        <p:spPr/>
        <p:txBody>
          <a:bodyPr/>
          <a:lstStyle/>
          <a:p>
            <a:r>
              <a:rPr lang="sv-SE"/>
              <a:t>Socialdepartementet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301AFE4D-310E-DB24-E836-2241D567C233}"/>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RK Logga VIT">
            <a:extLst>
              <a:ext uri="{FF2B5EF4-FFF2-40B4-BE49-F238E27FC236}">
                <a16:creationId xmlns:a16="http://schemas.microsoft.com/office/drawing/2014/main" id="{85517069-49D6-385F-6C77-C43E498CF5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2800" y="6160946"/>
            <a:ext cx="1746767" cy="503641"/>
          </a:xfrm>
          <a:prstGeom prst="rect">
            <a:avLst/>
          </a:prstGeom>
        </p:spPr>
      </p:pic>
    </p:spTree>
    <p:extLst>
      <p:ext uri="{BB962C8B-B14F-4D97-AF65-F5344CB8AC3E}">
        <p14:creationId xmlns:p14="http://schemas.microsoft.com/office/powerpoint/2010/main" val="391778382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mslag blå">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7200" tIns="223200" rIns="121917" bIns="60958" rtlCol="0" anchor="ctr">
            <a:noAutofit/>
          </a:bodyPr>
          <a:lstStyle/>
          <a:p>
            <a:pPr algn="ctr"/>
            <a:endParaRPr lang="sv-SE" dirty="0"/>
          </a:p>
        </p:txBody>
      </p:sp>
      <p:sp>
        <p:nvSpPr>
          <p:cNvPr id="3" name="Platshållare för datum 2"/>
          <p:cNvSpPr>
            <a:spLocks noGrp="1"/>
          </p:cNvSpPr>
          <p:nvPr>
            <p:ph type="dt" sz="half" idx="10"/>
          </p:nvPr>
        </p:nvSpPr>
        <p:spPr/>
        <p:txBody>
          <a:bodyPr/>
          <a:lstStyle/>
          <a:p>
            <a:fld id="{10E4BA93-5507-47D4-BA73-9510C4CFB7E1}" type="datetime1">
              <a:rPr lang="sv-SE" smtClean="0"/>
              <a:t>2024-11-28</a:t>
            </a:fld>
            <a:endParaRPr lang="sv-SE" dirty="0"/>
          </a:p>
        </p:txBody>
      </p:sp>
      <p:sp>
        <p:nvSpPr>
          <p:cNvPr id="4" name="Platshållare för sidfot 3"/>
          <p:cNvSpPr>
            <a:spLocks noGrp="1"/>
          </p:cNvSpPr>
          <p:nvPr>
            <p:ph type="ftr" sz="quarter" idx="11"/>
          </p:nvPr>
        </p:nvSpPr>
        <p:spPr/>
        <p:txBody>
          <a:bodyPr/>
          <a:lstStyle/>
          <a:p>
            <a:r>
              <a:rPr lang="sv-SE"/>
              <a:t>Socialdepartementet</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sp>
        <p:nvSpPr>
          <p:cNvPr id="6" name="Rektangel 5" descr="TagShape">
            <a:extLst>
              <a:ext uri="{FF2B5EF4-FFF2-40B4-BE49-F238E27FC236}">
                <a16:creationId xmlns:a16="http://schemas.microsoft.com/office/drawing/2014/main" id="{79B5CBD2-D2C4-2DED-9152-59740891308A}"/>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RK Logga VIT">
            <a:extLst>
              <a:ext uri="{FF2B5EF4-FFF2-40B4-BE49-F238E27FC236}">
                <a16:creationId xmlns:a16="http://schemas.microsoft.com/office/drawing/2014/main" id="{FCA3CCEE-59DB-BDA3-257E-23D84873A8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22337064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mslag grå">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3" name="Platshållare för datum 2"/>
          <p:cNvSpPr>
            <a:spLocks noGrp="1"/>
          </p:cNvSpPr>
          <p:nvPr>
            <p:ph type="dt" sz="half" idx="10"/>
          </p:nvPr>
        </p:nvSpPr>
        <p:spPr/>
        <p:txBody>
          <a:bodyPr/>
          <a:lstStyle/>
          <a:p>
            <a:fld id="{9EF5BD43-795F-4C50-AF45-3CB157E8B4A8}" type="datetime1">
              <a:rPr lang="sv-SE" smtClean="0"/>
              <a:t>2024-11-28</a:t>
            </a:fld>
            <a:endParaRPr lang="sv-SE" dirty="0"/>
          </a:p>
        </p:txBody>
      </p:sp>
      <p:sp>
        <p:nvSpPr>
          <p:cNvPr id="4" name="Platshållare för sidfot 3"/>
          <p:cNvSpPr>
            <a:spLocks noGrp="1"/>
          </p:cNvSpPr>
          <p:nvPr>
            <p:ph type="ftr" sz="quarter" idx="11"/>
          </p:nvPr>
        </p:nvSpPr>
        <p:spPr/>
        <p:txBody>
          <a:bodyPr/>
          <a:lstStyle/>
          <a:p>
            <a:r>
              <a:rPr lang="sv-SE"/>
              <a:t>Socialdepartementet</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sp>
        <p:nvSpPr>
          <p:cNvPr id="6" name="Rektangel 5" descr="TagShape">
            <a:extLst>
              <a:ext uri="{FF2B5EF4-FFF2-40B4-BE49-F238E27FC236}">
                <a16:creationId xmlns:a16="http://schemas.microsoft.com/office/drawing/2014/main" id="{EDB6A852-B5B2-9946-879D-85E6AFE81FBA}"/>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RK Logga VIT">
            <a:extLst>
              <a:ext uri="{FF2B5EF4-FFF2-40B4-BE49-F238E27FC236}">
                <a16:creationId xmlns:a16="http://schemas.microsoft.com/office/drawing/2014/main" id="{74D05F34-13A6-C54D-9F5E-9BE97ECC1F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56951661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mslag med utfallande bild">
    <p:spTree>
      <p:nvGrpSpPr>
        <p:cNvPr id="1" name=""/>
        <p:cNvGrpSpPr/>
        <p:nvPr/>
      </p:nvGrpSpPr>
      <p:grpSpPr>
        <a:xfrm>
          <a:off x="0" y="0"/>
          <a:ext cx="0" cy="0"/>
          <a:chOff x="0" y="0"/>
          <a:chExt cx="0" cy="0"/>
        </a:xfrm>
      </p:grpSpPr>
      <p:sp>
        <p:nvSpPr>
          <p:cNvPr id="6" name="Platshållare för bild 5"/>
          <p:cNvSpPr>
            <a:spLocks noGrp="1"/>
          </p:cNvSpPr>
          <p:nvPr>
            <p:ph type="pic" sz="quarter" idx="14" hasCustomPrompt="1"/>
          </p:nvPr>
        </p:nvSpPr>
        <p:spPr>
          <a:xfrm>
            <a:off x="1" y="0"/>
            <a:ext cx="12192000" cy="6858000"/>
          </a:xfrm>
        </p:spPr>
        <p:txBody>
          <a:bodyPr/>
          <a:lstStyle>
            <a:lvl1pPr marL="0" indent="0">
              <a:buNone/>
              <a:defRPr/>
            </a:lvl1pPr>
          </a:lstStyle>
          <a:p>
            <a:r>
              <a:rPr lang="sv-SE" dirty="0"/>
              <a:t>
              </a:t>
            </a:r>
          </a:p>
        </p:txBody>
      </p:sp>
      <p:sp>
        <p:nvSpPr>
          <p:cNvPr id="2" name="Rubrik 1">
            <a:extLst>
              <a:ext uri="{C183D7F6-B498-43B3-948B-1728B52AA6E4}">
                <adec:decorative xmlns:adec="http://schemas.microsoft.com/office/drawing/2017/decorative" val="1"/>
              </a:ext>
            </a:extLst>
          </p:cNvPr>
          <p:cNvSpPr>
            <a:spLocks noGrp="1"/>
          </p:cNvSpPr>
          <p:nvPr>
            <p:ph type="ctrTitle" hasCustomPrompt="1"/>
          </p:nvPr>
        </p:nvSpPr>
        <p:spPr>
          <a:xfrm>
            <a:off x="623311" y="548807"/>
            <a:ext cx="10943791" cy="5473875"/>
          </a:xfrm>
          <a:ln w="19050">
            <a:solidFill>
              <a:schemeClr val="bg1"/>
            </a:solidFill>
          </a:ln>
        </p:spPr>
        <p:txBody>
          <a:bodyPr lIns="374400" tIns="223200" rIns="180000" anchor="t">
            <a:noAutofit/>
          </a:bodyPr>
          <a:lstStyle>
            <a:lvl1pPr algn="l">
              <a:defRPr sz="6400" baseline="0">
                <a:solidFill>
                  <a:schemeClr val="bg1"/>
                </a:solidFill>
              </a:defRPr>
            </a:lvl1pPr>
          </a:lstStyle>
          <a:p>
            <a:r>
              <a:rPr lang="sv-SE" dirty="0"/>
              <a:t>Klicka för att infoga text</a:t>
            </a:r>
          </a:p>
        </p:txBody>
      </p:sp>
      <p:sp>
        <p:nvSpPr>
          <p:cNvPr id="3" name="Platshållare för datum 2"/>
          <p:cNvSpPr>
            <a:spLocks noGrp="1"/>
          </p:cNvSpPr>
          <p:nvPr>
            <p:ph type="dt" sz="half" idx="15"/>
          </p:nvPr>
        </p:nvSpPr>
        <p:spPr/>
        <p:txBody>
          <a:bodyPr/>
          <a:lstStyle>
            <a:lvl1pPr>
              <a:defRPr>
                <a:solidFill>
                  <a:schemeClr val="bg1"/>
                </a:solidFill>
              </a:defRPr>
            </a:lvl1pPr>
          </a:lstStyle>
          <a:p>
            <a:fld id="{C20CC14C-A365-460A-878B-7590651A3474}" type="datetime1">
              <a:rPr lang="sv-SE" smtClean="0"/>
              <a:t>2024-11-28</a:t>
            </a:fld>
            <a:endParaRPr lang="sv-SE" dirty="0"/>
          </a:p>
        </p:txBody>
      </p:sp>
      <p:sp>
        <p:nvSpPr>
          <p:cNvPr id="5" name="Platshållare för sidfot 4"/>
          <p:cNvSpPr>
            <a:spLocks noGrp="1"/>
          </p:cNvSpPr>
          <p:nvPr>
            <p:ph type="ftr" sz="quarter" idx="16"/>
          </p:nvPr>
        </p:nvSpPr>
        <p:spPr/>
        <p:txBody>
          <a:bodyPr/>
          <a:lstStyle>
            <a:lvl1pPr>
              <a:defRPr>
                <a:solidFill>
                  <a:schemeClr val="bg1"/>
                </a:solidFill>
              </a:defRPr>
            </a:lvl1pPr>
          </a:lstStyle>
          <a:p>
            <a:r>
              <a:rPr lang="sv-SE"/>
              <a:t>Socialdepartementet</a:t>
            </a:r>
            <a:endParaRPr lang="sv-SE" dirty="0"/>
          </a:p>
        </p:txBody>
      </p:sp>
      <p:sp>
        <p:nvSpPr>
          <p:cNvPr id="9" name="Platshållare för bildnummer 8"/>
          <p:cNvSpPr>
            <a:spLocks noGrp="1"/>
          </p:cNvSpPr>
          <p:nvPr>
            <p:ph type="sldNum" sz="quarter" idx="17"/>
          </p:nvPr>
        </p:nvSpPr>
        <p:spPr/>
        <p:txBody>
          <a:bodyPr/>
          <a:lstStyle>
            <a:lvl1pPr>
              <a:defRPr>
                <a:solidFill>
                  <a:schemeClr val="bg1"/>
                </a:solidFill>
              </a:defRPr>
            </a:lvl1p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ADDF7EF0-A5E9-FFFA-FB19-42DFAF464D5C}"/>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RK Logga VIT">
            <a:extLst>
              <a:ext uri="{FF2B5EF4-FFF2-40B4-BE49-F238E27FC236}">
                <a16:creationId xmlns:a16="http://schemas.microsoft.com/office/drawing/2014/main" id="{5E7C3BB5-DCCE-A92E-524A-9999906C55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336233796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grpSp>
        <p:nvGrpSpPr>
          <p:cNvPr id="2" name="Grupp 1"/>
          <p:cNvGrpSpPr/>
          <p:nvPr userDrawn="1"/>
        </p:nvGrpSpPr>
        <p:grpSpPr>
          <a:xfrm>
            <a:off x="0" y="6619124"/>
            <a:ext cx="12192000" cy="50236"/>
            <a:chOff x="0" y="6619124"/>
            <a:chExt cx="12192000" cy="50236"/>
          </a:xfrm>
        </p:grpSpPr>
        <p:cxnSp>
          <p:nvCxnSpPr>
            <p:cNvPr id="5" name="Rak koppling 4"/>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Rak koppling 5"/>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84355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rIns="28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0772AB80-E3F7-43B6-99B8-2CCF2C5AB7C1}" type="datetime1">
              <a:rPr lang="sv-SE" smtClean="0"/>
              <a:t>2024-11-28</a:t>
            </a:fld>
            <a:endParaRPr lang="sv-SE" dirty="0"/>
          </a:p>
        </p:txBody>
      </p:sp>
      <p:sp>
        <p:nvSpPr>
          <p:cNvPr id="5" name="Platshållare för sidfot 4"/>
          <p:cNvSpPr>
            <a:spLocks noGrp="1"/>
          </p:cNvSpPr>
          <p:nvPr>
            <p:ph type="ftr" sz="quarter" idx="11"/>
          </p:nvPr>
        </p:nvSpPr>
        <p:spPr/>
        <p:txBody>
          <a:bodyPr/>
          <a:lstStyle/>
          <a:p>
            <a:r>
              <a:rPr lang="sv-SE"/>
              <a:t>Socialdepartementet</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7F9A668E-0E8E-25AB-2454-5B44C6ED97A6}"/>
              </a:ext>
            </a:extLst>
          </p:cNvPr>
          <p:cNvSpPr/>
          <p:nvPr userDrawn="1"/>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776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rIns="2880000"/>
          <a:lstStyle>
            <a:lvl1pPr marL="468000" indent="-468000">
              <a:buFont typeface="+mj-lt"/>
              <a:buAutoNum type="arabicPeriod"/>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C7AE482-D5BE-411A-B1B9-E63121B0B9A5}" type="datetime1">
              <a:rPr lang="sv-SE" smtClean="0"/>
              <a:t>2024-11-28</a:t>
            </a:fld>
            <a:endParaRPr lang="sv-SE" dirty="0"/>
          </a:p>
        </p:txBody>
      </p:sp>
      <p:sp>
        <p:nvSpPr>
          <p:cNvPr id="8" name="Platshållare för sidfot 7"/>
          <p:cNvSpPr>
            <a:spLocks noGrp="1"/>
          </p:cNvSpPr>
          <p:nvPr>
            <p:ph type="ftr" sz="quarter" idx="11"/>
          </p:nvPr>
        </p:nvSpPr>
        <p:spPr/>
        <p:txBody>
          <a:bodyPr/>
          <a:lstStyle/>
          <a:p>
            <a:r>
              <a:rPr lang="sv-SE"/>
              <a:t>Socialdepartementet</a:t>
            </a:r>
            <a:endParaRPr lang="sv-SE" dirty="0"/>
          </a:p>
        </p:txBody>
      </p:sp>
      <p:sp>
        <p:nvSpPr>
          <p:cNvPr id="9" name="Platshållare för bildnummer 8"/>
          <p:cNvSpPr>
            <a:spLocks noGrp="1"/>
          </p:cNvSpPr>
          <p:nvPr>
            <p:ph type="sldNum" sz="quarter" idx="12"/>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4909887B-3D26-ABE4-C01E-9F37D3EB6849}"/>
              </a:ext>
            </a:extLst>
          </p:cNvPr>
          <p:cNvSpPr/>
          <p:nvPr userDrawn="1"/>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359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622800" y="1890000"/>
            <a:ext cx="8074800" cy="4129200"/>
          </a:xfrm>
        </p:spPr>
        <p:txBody>
          <a:bodyPr rIns="0"/>
          <a:lstStyle>
            <a:lvl1pPr marL="0" indent="0">
              <a:buNone/>
              <a:defRPr/>
            </a:lvl1pPr>
          </a:lstStyle>
          <a:p>
            <a:pPr lvl="0"/>
            <a:r>
              <a:rPr lang="sv-SE"/>
              <a:t>Klicka här för att ändra format på bakgrundstexten</a:t>
            </a:r>
          </a:p>
        </p:txBody>
      </p:sp>
      <p:sp>
        <p:nvSpPr>
          <p:cNvPr id="3" name="Platshållare för datum 2"/>
          <p:cNvSpPr>
            <a:spLocks noGrp="1"/>
          </p:cNvSpPr>
          <p:nvPr>
            <p:ph type="dt" sz="half" idx="14"/>
          </p:nvPr>
        </p:nvSpPr>
        <p:spPr/>
        <p:txBody>
          <a:bodyPr/>
          <a:lstStyle/>
          <a:p>
            <a:fld id="{E1235719-514E-4809-A146-B18FB1267448}" type="datetime1">
              <a:rPr lang="sv-SE" smtClean="0"/>
              <a:t>2024-11-28</a:t>
            </a:fld>
            <a:endParaRPr lang="sv-SE" dirty="0"/>
          </a:p>
        </p:txBody>
      </p:sp>
      <p:sp>
        <p:nvSpPr>
          <p:cNvPr id="7" name="Platshållare för sidfot 6"/>
          <p:cNvSpPr>
            <a:spLocks noGrp="1"/>
          </p:cNvSpPr>
          <p:nvPr>
            <p:ph type="ftr" sz="quarter" idx="15"/>
          </p:nvPr>
        </p:nvSpPr>
        <p:spPr/>
        <p:txBody>
          <a:bodyPr/>
          <a:lstStyle/>
          <a:p>
            <a:r>
              <a:rPr lang="sv-SE"/>
              <a:t>Socialdepartementet</a:t>
            </a:r>
            <a:endParaRPr lang="sv-SE" dirty="0"/>
          </a:p>
        </p:txBody>
      </p:sp>
      <p:sp>
        <p:nvSpPr>
          <p:cNvPr id="9" name="Platshållare för bildnummer 8"/>
          <p:cNvSpPr>
            <a:spLocks noGrp="1"/>
          </p:cNvSpPr>
          <p:nvPr>
            <p:ph type="sldNum" sz="quarter" idx="16"/>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DEB9B6D8-1498-5831-CA0D-5EDD9B80E4F1}"/>
              </a:ext>
            </a:extLst>
          </p:cNvPr>
          <p:cNvSpPr/>
          <p:nvPr userDrawn="1"/>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3657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p:cNvSpPr>
            <a:spLocks noGrp="1"/>
          </p:cNvSpPr>
          <p:nvPr>
            <p:ph type="dt" sz="half" idx="10"/>
          </p:nvPr>
        </p:nvSpPr>
        <p:spPr/>
        <p:txBody>
          <a:bodyPr/>
          <a:lstStyle/>
          <a:p>
            <a:fld id="{B2F5AEC9-DCD9-42C2-AC7B-9AE0978E715F}" type="datetime1">
              <a:rPr lang="sv-SE" smtClean="0"/>
              <a:t>2024-11-28</a:t>
            </a:fld>
            <a:endParaRPr lang="sv-SE" dirty="0"/>
          </a:p>
        </p:txBody>
      </p:sp>
      <p:sp>
        <p:nvSpPr>
          <p:cNvPr id="8" name="Platshållare för sidfot 7"/>
          <p:cNvSpPr>
            <a:spLocks noGrp="1"/>
          </p:cNvSpPr>
          <p:nvPr>
            <p:ph type="ftr" sz="quarter" idx="11"/>
          </p:nvPr>
        </p:nvSpPr>
        <p:spPr/>
        <p:txBody>
          <a:bodyPr/>
          <a:lstStyle/>
          <a:p>
            <a:r>
              <a:rPr lang="sv-SE"/>
              <a:t>Socialdepartementet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AB87D309-1093-236E-22CD-DD0D4CE89594}"/>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RK Logga VIT">
            <a:extLst>
              <a:ext uri="{FF2B5EF4-FFF2-40B4-BE49-F238E27FC236}">
                <a16:creationId xmlns:a16="http://schemas.microsoft.com/office/drawing/2014/main" id="{B8FE410D-5DD8-4D38-A7FB-BE4EF36C78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1746767" cy="503641"/>
          </a:xfrm>
          <a:prstGeom prst="rect">
            <a:avLst/>
          </a:prstGeom>
        </p:spPr>
      </p:pic>
    </p:spTree>
    <p:extLst>
      <p:ext uri="{BB962C8B-B14F-4D97-AF65-F5344CB8AC3E}">
        <p14:creationId xmlns:p14="http://schemas.microsoft.com/office/powerpoint/2010/main" val="159000235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8" y="1893600"/>
            <a:ext cx="5328000"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26887" y="1908063"/>
            <a:ext cx="5328000"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fld id="{6A0EC056-EBF6-44F4-AA05-D318978CEEB2}" type="datetime1">
              <a:rPr lang="sv-SE" smtClean="0"/>
              <a:t>2024-11-28</a:t>
            </a:fld>
            <a:endParaRPr lang="sv-SE" dirty="0"/>
          </a:p>
        </p:txBody>
      </p:sp>
      <p:sp>
        <p:nvSpPr>
          <p:cNvPr id="9" name="Platshållare för sidfot 8"/>
          <p:cNvSpPr>
            <a:spLocks noGrp="1"/>
          </p:cNvSpPr>
          <p:nvPr>
            <p:ph type="ftr" sz="quarter" idx="11"/>
          </p:nvPr>
        </p:nvSpPr>
        <p:spPr/>
        <p:txBody>
          <a:bodyPr/>
          <a:lstStyle/>
          <a:p>
            <a:r>
              <a:rPr lang="sv-SE"/>
              <a:t>Socialdepartementet</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8747C94F-305E-7900-714C-A2C6476151FC}"/>
              </a:ext>
            </a:extLst>
          </p:cNvPr>
          <p:cNvSpPr/>
          <p:nvPr userDrawn="1"/>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4833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22798" y="1499927"/>
            <a:ext cx="5328000"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2798" y="2426463"/>
            <a:ext cx="5328000" cy="361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226887" y="1496145"/>
            <a:ext cx="5328000"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226887" y="2426006"/>
            <a:ext cx="5328000" cy="36112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p:cNvSpPr>
            <a:spLocks noGrp="1"/>
          </p:cNvSpPr>
          <p:nvPr>
            <p:ph type="dt" sz="half" idx="10"/>
          </p:nvPr>
        </p:nvSpPr>
        <p:spPr/>
        <p:txBody>
          <a:bodyPr/>
          <a:lstStyle/>
          <a:p>
            <a:fld id="{205AD6F9-8485-4043-A67C-56589D32B672}" type="datetime1">
              <a:rPr lang="sv-SE" smtClean="0"/>
              <a:t>2024-11-28</a:t>
            </a:fld>
            <a:endParaRPr lang="sv-SE" dirty="0"/>
          </a:p>
        </p:txBody>
      </p:sp>
      <p:sp>
        <p:nvSpPr>
          <p:cNvPr id="11" name="Platshållare för sidfot 10"/>
          <p:cNvSpPr>
            <a:spLocks noGrp="1"/>
          </p:cNvSpPr>
          <p:nvPr>
            <p:ph type="ftr" sz="quarter" idx="11"/>
          </p:nvPr>
        </p:nvSpPr>
        <p:spPr/>
        <p:txBody>
          <a:bodyPr/>
          <a:lstStyle/>
          <a:p>
            <a:r>
              <a:rPr lang="sv-SE"/>
              <a:t>Socialdepartementet</a:t>
            </a:r>
            <a:endParaRPr lang="sv-SE" dirty="0"/>
          </a:p>
        </p:txBody>
      </p:sp>
      <p:sp>
        <p:nvSpPr>
          <p:cNvPr id="12" name="Platshållare för bildnummer 11"/>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FB4A78AC-A9F6-5FF3-2448-8E344400DD5B}"/>
              </a:ext>
            </a:extLst>
          </p:cNvPr>
          <p:cNvSpPr/>
          <p:nvPr userDrawn="1"/>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298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datum 5"/>
          <p:cNvSpPr>
            <a:spLocks noGrp="1"/>
          </p:cNvSpPr>
          <p:nvPr>
            <p:ph type="dt" sz="half" idx="10"/>
          </p:nvPr>
        </p:nvSpPr>
        <p:spPr/>
        <p:txBody>
          <a:bodyPr/>
          <a:lstStyle/>
          <a:p>
            <a:fld id="{AAE70CFB-13F3-48C0-BA62-2701E0DEAD43}" type="datetime1">
              <a:rPr lang="sv-SE" smtClean="0"/>
              <a:t>2024-11-28</a:t>
            </a:fld>
            <a:endParaRPr lang="sv-SE" dirty="0"/>
          </a:p>
        </p:txBody>
      </p:sp>
      <p:sp>
        <p:nvSpPr>
          <p:cNvPr id="7" name="Platshållare för sidfot 6"/>
          <p:cNvSpPr>
            <a:spLocks noGrp="1"/>
          </p:cNvSpPr>
          <p:nvPr>
            <p:ph type="ftr" sz="quarter" idx="11"/>
          </p:nvPr>
        </p:nvSpPr>
        <p:spPr/>
        <p:txBody>
          <a:bodyPr/>
          <a:lstStyle/>
          <a:p>
            <a:r>
              <a:rPr lang="sv-SE"/>
              <a:t>Socialdepartementet</a:t>
            </a:r>
            <a:endParaRPr lang="sv-SE" dirty="0"/>
          </a:p>
        </p:txBody>
      </p:sp>
      <p:sp>
        <p:nvSpPr>
          <p:cNvPr id="8" name="Platshållare för bildnummer 7"/>
          <p:cNvSpPr>
            <a:spLocks noGrp="1"/>
          </p:cNvSpPr>
          <p:nvPr>
            <p:ph type="sldNum" sz="quarter" idx="12"/>
          </p:nvPr>
        </p:nvSpPr>
        <p:spPr/>
        <p:txBody>
          <a:bodyPr/>
          <a:lstStyle/>
          <a:p>
            <a:fld id="{9C3D4D15-3887-47F3-AC8F-B99C7C44B5C5}" type="slidenum">
              <a:rPr lang="sv-SE" smtClean="0"/>
              <a:pPr/>
              <a:t>‹#›</a:t>
            </a:fld>
            <a:endParaRPr lang="sv-SE" dirty="0"/>
          </a:p>
        </p:txBody>
      </p:sp>
      <p:sp>
        <p:nvSpPr>
          <p:cNvPr id="3" name="Rektangel 2" descr="TagShape">
            <a:extLst>
              <a:ext uri="{FF2B5EF4-FFF2-40B4-BE49-F238E27FC236}">
                <a16:creationId xmlns:a16="http://schemas.microsoft.com/office/drawing/2014/main" id="{23DF04E0-1B5B-F8E7-38A7-2896BAD7CE26}"/>
              </a:ext>
            </a:extLst>
          </p:cNvPr>
          <p:cNvSpPr/>
          <p:nvPr userDrawn="1"/>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4429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8F628A3D-0DB0-43F7-B56E-F59C207974A1}" type="datetime1">
              <a:rPr lang="sv-SE" smtClean="0"/>
              <a:t>2024-11-28</a:t>
            </a:fld>
            <a:endParaRPr lang="sv-SE" dirty="0"/>
          </a:p>
        </p:txBody>
      </p:sp>
      <p:sp>
        <p:nvSpPr>
          <p:cNvPr id="6" name="Platshållare för sidfot 5"/>
          <p:cNvSpPr>
            <a:spLocks noGrp="1"/>
          </p:cNvSpPr>
          <p:nvPr>
            <p:ph type="ftr" sz="quarter" idx="11"/>
          </p:nvPr>
        </p:nvSpPr>
        <p:spPr/>
        <p:txBody>
          <a:bodyPr/>
          <a:lstStyle/>
          <a:p>
            <a:r>
              <a:rPr lang="sv-SE"/>
              <a:t>Socialdepartementet</a:t>
            </a:r>
            <a:endParaRPr lang="sv-SE" dirty="0"/>
          </a:p>
        </p:txBody>
      </p:sp>
      <p:sp>
        <p:nvSpPr>
          <p:cNvPr id="7" name="Platshållare för bildnummer 6"/>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60D1DBFD-C3AE-AB18-90A4-6D3981CE4892}"/>
              </a:ext>
            </a:extLst>
          </p:cNvPr>
          <p:cNvSpPr/>
          <p:nvPr userDrawn="1"/>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8064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2800" y="360000"/>
            <a:ext cx="10944804" cy="1029740"/>
          </a:xfrm>
          <a:prstGeom prst="rect">
            <a:avLst/>
          </a:prstGeom>
        </p:spPr>
        <p:txBody>
          <a:bodyPr vert="horz" lIns="0" tIns="45720" rIns="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22799" y="1890713"/>
            <a:ext cx="10955715" cy="4129082"/>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76240" y="297899"/>
            <a:ext cx="977891" cy="216000"/>
          </a:xfrm>
          <a:prstGeom prst="rect">
            <a:avLst/>
          </a:prstGeom>
        </p:spPr>
        <p:txBody>
          <a:bodyPr vert="horz" lIns="0" tIns="0" rIns="0" bIns="0" rtlCol="0" anchor="ctr"/>
          <a:lstStyle>
            <a:lvl1pPr algn="r">
              <a:defRPr sz="900" baseline="0">
                <a:solidFill>
                  <a:schemeClr val="tx1"/>
                </a:solidFill>
              </a:defRPr>
            </a:lvl1pPr>
          </a:lstStyle>
          <a:p>
            <a:fld id="{6C37EBDB-E3D6-441D-8D74-0BD88E948927}" type="datetime1">
              <a:rPr lang="sv-SE" smtClean="0"/>
              <a:t>2024-11-28</a:t>
            </a:fld>
            <a:endParaRPr lang="sv-SE" dirty="0"/>
          </a:p>
        </p:txBody>
      </p:sp>
      <p:sp>
        <p:nvSpPr>
          <p:cNvPr id="5" name="Platshållare för sidfot 4"/>
          <p:cNvSpPr>
            <a:spLocks noGrp="1"/>
          </p:cNvSpPr>
          <p:nvPr>
            <p:ph type="ftr" sz="quarter" idx="3"/>
          </p:nvPr>
        </p:nvSpPr>
        <p:spPr>
          <a:xfrm>
            <a:off x="3012123" y="6304768"/>
            <a:ext cx="8064000" cy="216000"/>
          </a:xfrm>
          <a:prstGeom prst="rect">
            <a:avLst/>
          </a:prstGeom>
        </p:spPr>
        <p:txBody>
          <a:bodyPr vert="horz" lIns="0" tIns="0" rIns="0" bIns="0" rtlCol="0" anchor="b"/>
          <a:lstStyle>
            <a:lvl1pPr algn="r">
              <a:defRPr sz="1200" b="1" baseline="0">
                <a:solidFill>
                  <a:schemeClr val="tx1"/>
                </a:solidFill>
              </a:defRPr>
            </a:lvl1pPr>
          </a:lstStyle>
          <a:p>
            <a:r>
              <a:rPr lang="sv-SE"/>
              <a:t>Socialdepartementet</a:t>
            </a:r>
            <a:endParaRPr lang="sv-SE" dirty="0"/>
          </a:p>
        </p:txBody>
      </p:sp>
      <p:sp>
        <p:nvSpPr>
          <p:cNvPr id="6" name="Platshållare för bildnummer 5"/>
          <p:cNvSpPr>
            <a:spLocks noGrp="1"/>
          </p:cNvSpPr>
          <p:nvPr>
            <p:ph type="sldNum" sz="quarter" idx="4"/>
          </p:nvPr>
        </p:nvSpPr>
        <p:spPr>
          <a:xfrm>
            <a:off x="11082155" y="6304768"/>
            <a:ext cx="482400" cy="216000"/>
          </a:xfrm>
          <a:prstGeom prst="rect">
            <a:avLst/>
          </a:prstGeom>
        </p:spPr>
        <p:txBody>
          <a:bodyPr vert="horz" lIns="0" tIns="0" rIns="0" bIns="0" rtlCol="0" anchor="b"/>
          <a:lstStyle>
            <a:lvl1pPr algn="r">
              <a:defRPr sz="900" b="0" baseline="0">
                <a:solidFill>
                  <a:schemeClr val="tx1"/>
                </a:solidFill>
              </a:defRPr>
            </a:lvl1p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282BAF29-F74C-FAD5-CDC5-3ABBE9014DA6}"/>
              </a:ext>
            </a:extLst>
          </p:cNvPr>
          <p:cNvSpPr/>
          <p:nvPr userDrawn="1">
            <p:custDataLst>
              <p:tags r:id="rId19"/>
            </p:custDataLst>
          </p:nvPr>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RK Logga">
            <a:extLst>
              <a:ext uri="{FF2B5EF4-FFF2-40B4-BE49-F238E27FC236}">
                <a16:creationId xmlns:a16="http://schemas.microsoft.com/office/drawing/2014/main" id="{BE01A7BB-8BBA-7D6C-DEFC-F275FC4B9DD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a:xfrm>
            <a:off x="623392" y="6159720"/>
            <a:ext cx="1743722" cy="505162"/>
          </a:xfrm>
          <a:prstGeom prst="rect">
            <a:avLst/>
          </a:prstGeom>
        </p:spPr>
      </p:pic>
    </p:spTree>
    <p:extLst>
      <p:ext uri="{BB962C8B-B14F-4D97-AF65-F5344CB8AC3E}">
        <p14:creationId xmlns:p14="http://schemas.microsoft.com/office/powerpoint/2010/main" val="1149420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0" r:id="rId11"/>
    <p:sldLayoutId id="2147483674" r:id="rId12"/>
    <p:sldLayoutId id="2147483677" r:id="rId13"/>
    <p:sldLayoutId id="2147483676" r:id="rId14"/>
    <p:sldLayoutId id="2147483671" r:id="rId15"/>
    <p:sldLayoutId id="2147483675" r:id="rId16"/>
    <p:sldLayoutId id="2147483673" r:id="rId17"/>
  </p:sldLayoutIdLst>
  <p:hf hdr="0" dt="0"/>
  <p:txStyles>
    <p:titleStyle>
      <a:lvl1pPr algn="l" defTabSz="914400" rtl="0" eaLnBrk="1" latinLnBrk="0" hangingPunct="1">
        <a:lnSpc>
          <a:spcPct val="100000"/>
        </a:lnSpc>
        <a:spcBef>
          <a:spcPct val="0"/>
        </a:spcBef>
        <a:buNone/>
        <a:defRPr sz="4800" kern="1200" baseline="0">
          <a:solidFill>
            <a:schemeClr val="tx2"/>
          </a:solidFill>
          <a:latin typeface="+mj-lt"/>
          <a:ea typeface="+mj-ea"/>
          <a:cs typeface="+mj-cs"/>
        </a:defRPr>
      </a:lvl1pPr>
    </p:titleStyle>
    <p:bodyStyle>
      <a:lvl1pPr marL="284400" indent="-284400" algn="l" defTabSz="914400" rtl="0" eaLnBrk="1" latinLnBrk="0" hangingPunct="1">
        <a:lnSpc>
          <a:spcPct val="100000"/>
        </a:lnSpc>
        <a:spcBef>
          <a:spcPts val="0"/>
        </a:spcBef>
        <a:spcAft>
          <a:spcPts val="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17">
          <p15:clr>
            <a:srgbClr val="F26B43"/>
          </p15:clr>
        </p15:guide>
        <p15:guide id="2" orient="horz" pos="2160">
          <p15:clr>
            <a:srgbClr val="F26B43"/>
          </p15:clr>
        </p15:guide>
        <p15:guide id="3" orient="horz" pos="3803">
          <p15:clr>
            <a:srgbClr val="F26B43"/>
          </p15:clr>
        </p15:guide>
        <p15:guide id="4" orient="horz" pos="1191">
          <p15:clr>
            <a:srgbClr val="F26B43"/>
          </p15:clr>
        </p15:guide>
        <p15:guide id="5" pos="330">
          <p15:clr>
            <a:srgbClr val="F26B43"/>
          </p15:clr>
        </p15:guide>
        <p15:guide id="6" pos="73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3"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4153902435"/>
      </p:ext>
    </p:extLst>
  </p:cSld>
  <p:clrMap bg1="lt1" tx1="dk1" bg2="lt2" tx2="dk2" accent1="accent1" accent2="accent2" accent3="accent3" accent4="accent4" accent5="accent5" accent6="accent6" hlink="hlink" folHlink="folHlink"/>
  <p:sldLayoutIdLst>
    <p:sldLayoutId id="2147483717" r:id="rId1"/>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269875" indent="-269875" algn="l" defTabSz="914400" rtl="0" eaLnBrk="1" latinLnBrk="0" hangingPunct="1">
        <a:lnSpc>
          <a:spcPct val="105000"/>
        </a:lnSpc>
        <a:spcBef>
          <a:spcPts val="1000"/>
        </a:spcBef>
        <a:spcAft>
          <a:spcPts val="300"/>
        </a:spcAft>
        <a:buClr>
          <a:srgbClr val="0065AC"/>
        </a:buClr>
        <a:buFont typeface="Tahoma" panose="020B0604030504040204" pitchFamily="34" charset="0"/>
        <a:buChar char="•"/>
        <a:tabLst/>
        <a:defRPr sz="2000" kern="1200" baseline="0">
          <a:solidFill>
            <a:schemeClr val="tx1"/>
          </a:solidFill>
          <a:latin typeface="+mn-lt"/>
          <a:ea typeface="+mn-ea"/>
          <a:cs typeface="+mn-cs"/>
        </a:defRPr>
      </a:lvl1pPr>
      <a:lvl2pPr marL="504000" indent="-216000" algn="l" defTabSz="914400" rtl="0" eaLnBrk="1" latinLnBrk="0" hangingPunct="1">
        <a:lnSpc>
          <a:spcPct val="105000"/>
        </a:lnSpc>
        <a:spcBef>
          <a:spcPts val="500"/>
        </a:spcBef>
        <a:spcAft>
          <a:spcPts val="200"/>
        </a:spcAft>
        <a:buFont typeface="Tahoma" panose="020B0604030504040204" pitchFamily="34" charset="0"/>
        <a:buChar char="–"/>
        <a:tabLst/>
        <a:defRPr sz="1800" kern="1200">
          <a:solidFill>
            <a:schemeClr val="tx1"/>
          </a:solidFill>
          <a:latin typeface="+mn-lt"/>
          <a:ea typeface="+mn-ea"/>
          <a:cs typeface="+mn-cs"/>
        </a:defRPr>
      </a:lvl2pPr>
      <a:lvl3pPr marL="684000" indent="-179388" algn="l" defTabSz="914400" rtl="0" eaLnBrk="1" latinLnBrk="0" hangingPunct="1">
        <a:lnSpc>
          <a:spcPct val="105000"/>
        </a:lnSpc>
        <a:spcBef>
          <a:spcPts val="400"/>
        </a:spcBef>
        <a:spcAft>
          <a:spcPts val="200"/>
        </a:spcAft>
        <a:buFont typeface="Arial" panose="020B0604020202020204" pitchFamily="34" charset="0"/>
        <a:buChar char="•"/>
        <a:tabLst/>
        <a:defRPr sz="16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26" userDrawn="1">
          <p15:clr>
            <a:srgbClr val="F26B43"/>
          </p15:clr>
        </p15:guide>
        <p15:guide id="1" pos="4702" userDrawn="1">
          <p15:clr>
            <a:srgbClr val="F26B43"/>
          </p15:clr>
        </p15:guide>
        <p15:guide id="2" pos="574" userDrawn="1">
          <p15:clr>
            <a:srgbClr val="F26B43"/>
          </p15:clr>
        </p15:guide>
        <p15:guide id="3" orient="horz" pos="845" userDrawn="1">
          <p15:clr>
            <a:srgbClr val="F26B43"/>
          </p15:clr>
        </p15:guide>
        <p15:guide id="4" orient="horz" pos="3521" userDrawn="1">
          <p15:clr>
            <a:srgbClr val="F26B43"/>
          </p15:clr>
        </p15:guide>
        <p15:guide id="5" pos="71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mailto:hanna.muhlrad@regeringskansliet.se" TargetMode="External"/><Relationship Id="rId2" Type="http://schemas.openxmlformats.org/officeDocument/2006/relationships/hyperlink" Target="mailto:anne-marie.lindstrom@regeringskansliet.se"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264F82-F15F-4E4E-AEDE-C95586DA9918}"/>
              </a:ext>
            </a:extLst>
          </p:cNvPr>
          <p:cNvSpPr>
            <a:spLocks noGrp="1"/>
          </p:cNvSpPr>
          <p:nvPr>
            <p:ph type="ctrTitle"/>
          </p:nvPr>
        </p:nvSpPr>
        <p:spPr/>
        <p:txBody>
          <a:bodyPr/>
          <a:lstStyle/>
          <a:p>
            <a:r>
              <a:rPr lang="sv-SE" sz="5000" dirty="0"/>
              <a:t>Förstärkt uppföljning och utvärdering av folkhälsopolitiken (S 2024:02)</a:t>
            </a:r>
          </a:p>
        </p:txBody>
      </p:sp>
      <p:sp>
        <p:nvSpPr>
          <p:cNvPr id="3" name="Underrubrik 2">
            <a:extLst>
              <a:ext uri="{FF2B5EF4-FFF2-40B4-BE49-F238E27FC236}">
                <a16:creationId xmlns:a16="http://schemas.microsoft.com/office/drawing/2014/main" id="{5D26BF03-1687-4BB9-BB2B-EDC30E72816B}"/>
              </a:ext>
            </a:extLst>
          </p:cNvPr>
          <p:cNvSpPr>
            <a:spLocks noGrp="1"/>
          </p:cNvSpPr>
          <p:nvPr>
            <p:ph type="subTitle" idx="1"/>
          </p:nvPr>
        </p:nvSpPr>
        <p:spPr>
          <a:xfrm>
            <a:off x="993268" y="3429000"/>
            <a:ext cx="8898044" cy="1655762"/>
          </a:xfrm>
        </p:spPr>
        <p:txBody>
          <a:bodyPr anchor="b"/>
          <a:lstStyle/>
          <a:p>
            <a:pPr algn="l"/>
            <a:r>
              <a:rPr lang="sv-SE" sz="2600" b="1" dirty="0"/>
              <a:t>Särskild utredare: Agneta Karlsson, generaldirektör TLV</a:t>
            </a:r>
          </a:p>
          <a:p>
            <a:pPr algn="l"/>
            <a:endParaRPr lang="sv-SE" sz="2200" b="1" dirty="0"/>
          </a:p>
          <a:p>
            <a:pPr algn="l"/>
            <a:r>
              <a:rPr lang="sv-SE" sz="2000" b="1" dirty="0"/>
              <a:t>Sekreterare: Anne-Marie Lindström, Hanna Mühlrad och Maria Renström</a:t>
            </a:r>
          </a:p>
        </p:txBody>
      </p:sp>
      <p:sp>
        <p:nvSpPr>
          <p:cNvPr id="4" name="Platshållare för sidfot 3">
            <a:extLst>
              <a:ext uri="{FF2B5EF4-FFF2-40B4-BE49-F238E27FC236}">
                <a16:creationId xmlns:a16="http://schemas.microsoft.com/office/drawing/2014/main" id="{EAD3EE14-EB51-42AD-AA4F-CF1A6C4254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Arial"/>
                <a:ea typeface="+mn-ea"/>
                <a:cs typeface="+mn-cs"/>
              </a:rPr>
              <a:t>Socialdepartementet</a:t>
            </a:r>
          </a:p>
        </p:txBody>
      </p:sp>
      <p:sp>
        <p:nvSpPr>
          <p:cNvPr id="5" name="Platshållare för bildnummer 4">
            <a:extLst>
              <a:ext uri="{FF2B5EF4-FFF2-40B4-BE49-F238E27FC236}">
                <a16:creationId xmlns:a16="http://schemas.microsoft.com/office/drawing/2014/main" id="{E4148412-DB00-45EF-9F8E-63ECE64D48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ktangel 5" descr="TagShape">
            <a:extLst>
              <a:ext uri="{FF2B5EF4-FFF2-40B4-BE49-F238E27FC236}">
                <a16:creationId xmlns:a16="http://schemas.microsoft.com/office/drawing/2014/main" id="{FDF2C2AA-222B-2601-9E8A-2813FD7BC105}"/>
              </a:ext>
            </a:extLst>
          </p:cNvPr>
          <p:cNvSpPr/>
          <p:nvPr/>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249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D17869-4B2D-4065-158F-BEA99F3B6E66}"/>
              </a:ext>
            </a:extLst>
          </p:cNvPr>
          <p:cNvSpPr>
            <a:spLocks noGrp="1"/>
          </p:cNvSpPr>
          <p:nvPr>
            <p:ph type="title"/>
          </p:nvPr>
        </p:nvSpPr>
        <p:spPr>
          <a:xfrm>
            <a:off x="622800" y="360000"/>
            <a:ext cx="10945808" cy="1029740"/>
          </a:xfrm>
        </p:spPr>
        <p:txBody>
          <a:bodyPr anchor="t">
            <a:normAutofit/>
          </a:bodyPr>
          <a:lstStyle/>
          <a:p>
            <a:r>
              <a:rPr lang="sv-SE" dirty="0"/>
              <a:t>Avgränsningar och fokus</a:t>
            </a:r>
          </a:p>
        </p:txBody>
      </p:sp>
      <p:sp>
        <p:nvSpPr>
          <p:cNvPr id="17" name="Platshållare för innehåll 16">
            <a:extLst>
              <a:ext uri="{FF2B5EF4-FFF2-40B4-BE49-F238E27FC236}">
                <a16:creationId xmlns:a16="http://schemas.microsoft.com/office/drawing/2014/main" id="{78E69455-4D7D-A090-D010-711E7B3E397C}"/>
              </a:ext>
            </a:extLst>
          </p:cNvPr>
          <p:cNvSpPr>
            <a:spLocks noGrp="1"/>
          </p:cNvSpPr>
          <p:nvPr>
            <p:ph sz="half" idx="1"/>
          </p:nvPr>
        </p:nvSpPr>
        <p:spPr>
          <a:xfrm>
            <a:off x="622798" y="1890000"/>
            <a:ext cx="5338800" cy="4125600"/>
          </a:xfrm>
        </p:spPr>
        <p:txBody>
          <a:bodyPr anchor="ctr">
            <a:normAutofit/>
          </a:bodyPr>
          <a:lstStyle/>
          <a:p>
            <a:pPr marL="457200" lvl="1" indent="0">
              <a:lnSpc>
                <a:spcPct val="90000"/>
              </a:lnSpc>
              <a:spcAft>
                <a:spcPts val="600"/>
              </a:spcAft>
              <a:buNone/>
            </a:pPr>
            <a:endParaRPr lang="sv-SE" sz="1500" dirty="0"/>
          </a:p>
          <a:p>
            <a:pPr>
              <a:lnSpc>
                <a:spcPct val="90000"/>
              </a:lnSpc>
              <a:spcAft>
                <a:spcPts val="600"/>
              </a:spcAft>
            </a:pPr>
            <a:r>
              <a:rPr lang="sv-SE" sz="1500" b="1" dirty="0"/>
              <a:t>Avgränsningar och fokus</a:t>
            </a:r>
          </a:p>
          <a:p>
            <a:pPr lvl="1">
              <a:lnSpc>
                <a:spcPct val="90000"/>
              </a:lnSpc>
              <a:spcAft>
                <a:spcPts val="600"/>
              </a:spcAft>
            </a:pPr>
            <a:r>
              <a:rPr lang="sv-SE" sz="1500" dirty="0"/>
              <a:t>Utgår från hela folkhälsopolitiska ramverket men med fokus på </a:t>
            </a:r>
            <a:r>
              <a:rPr lang="sv-SE" sz="1500" u="sng" dirty="0"/>
              <a:t>levnadsvanor</a:t>
            </a:r>
            <a:r>
              <a:rPr lang="sv-SE" sz="1500" dirty="0"/>
              <a:t>, en jämlik hälso- och sjukvård och tidiga livet</a:t>
            </a:r>
          </a:p>
          <a:p>
            <a:pPr lvl="1">
              <a:lnSpc>
                <a:spcPct val="90000"/>
              </a:lnSpc>
              <a:spcAft>
                <a:spcPts val="600"/>
              </a:spcAft>
            </a:pPr>
            <a:r>
              <a:rPr lang="sv-SE" sz="1500" dirty="0"/>
              <a:t>Förutsättningar för stärkt uppföljning och utvärdering av insatser på olika områden</a:t>
            </a:r>
          </a:p>
          <a:p>
            <a:pPr marL="457200" lvl="1" indent="0">
              <a:lnSpc>
                <a:spcPct val="90000"/>
              </a:lnSpc>
              <a:spcAft>
                <a:spcPts val="600"/>
              </a:spcAft>
              <a:buNone/>
            </a:pPr>
            <a:endParaRPr lang="sv-SE" sz="1500" dirty="0"/>
          </a:p>
        </p:txBody>
      </p:sp>
      <p:pic>
        <p:nvPicPr>
          <p:cNvPr id="12" name="Platshållare för innehåll 11" descr="En bild som visar text, Grafik, Teckensnitt, cirkel&#10;&#10;Automatiskt genererad beskrivning">
            <a:extLst>
              <a:ext uri="{FF2B5EF4-FFF2-40B4-BE49-F238E27FC236}">
                <a16:creationId xmlns:a16="http://schemas.microsoft.com/office/drawing/2014/main" id="{93F7D446-5E79-11C0-B734-C76AE8519C6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6488591" y="1890000"/>
            <a:ext cx="4815392" cy="4129200"/>
          </a:xfrm>
          <a:noFill/>
        </p:spPr>
      </p:pic>
      <p:sp>
        <p:nvSpPr>
          <p:cNvPr id="2" name="Platshållare för sidfot 1">
            <a:extLst>
              <a:ext uri="{FF2B5EF4-FFF2-40B4-BE49-F238E27FC236}">
                <a16:creationId xmlns:a16="http://schemas.microsoft.com/office/drawing/2014/main" id="{525A02ED-9DEA-3318-9A9C-F24F776D7ABA}"/>
              </a:ext>
            </a:extLst>
          </p:cNvPr>
          <p:cNvSpPr>
            <a:spLocks noGrp="1"/>
          </p:cNvSpPr>
          <p:nvPr>
            <p:ph type="ftr" sz="quarter" idx="11"/>
          </p:nvPr>
        </p:nvSpPr>
        <p:spPr>
          <a:xfrm>
            <a:off x="3012123" y="6304768"/>
            <a:ext cx="8064000" cy="216000"/>
          </a:xfrm>
        </p:spPr>
        <p:txBody>
          <a:bodyPr anchor="b">
            <a:normAutofit/>
          </a:bodyPr>
          <a:lstStyle/>
          <a:p>
            <a:pPr>
              <a:spcAft>
                <a:spcPts val="600"/>
              </a:spcAft>
            </a:pPr>
            <a:r>
              <a:rPr lang="sv-SE" dirty="0"/>
              <a:t>Socialdepartementet</a:t>
            </a:r>
          </a:p>
        </p:txBody>
      </p:sp>
      <p:sp>
        <p:nvSpPr>
          <p:cNvPr id="3" name="Platshållare för bildnummer 2">
            <a:extLst>
              <a:ext uri="{FF2B5EF4-FFF2-40B4-BE49-F238E27FC236}">
                <a16:creationId xmlns:a16="http://schemas.microsoft.com/office/drawing/2014/main" id="{ED56ACC6-D24E-E730-59A8-E87A5F285146}"/>
              </a:ext>
            </a:extLst>
          </p:cNvPr>
          <p:cNvSpPr>
            <a:spLocks noGrp="1"/>
          </p:cNvSpPr>
          <p:nvPr>
            <p:ph type="sldNum" sz="quarter" idx="12"/>
          </p:nvPr>
        </p:nvSpPr>
        <p:spPr>
          <a:xfrm>
            <a:off x="11082155" y="6304768"/>
            <a:ext cx="482400" cy="216000"/>
          </a:xfrm>
        </p:spPr>
        <p:txBody>
          <a:bodyPr anchor="b">
            <a:normAutofit/>
          </a:bodyPr>
          <a:lstStyle/>
          <a:p>
            <a:pPr>
              <a:spcAft>
                <a:spcPts val="600"/>
              </a:spcAft>
            </a:pPr>
            <a:fld id="{9C3D4D15-3887-47F3-AC8F-B99C7C44B5C5}" type="slidenum">
              <a:rPr lang="sv-SE" smtClean="0"/>
              <a:pPr>
                <a:spcAft>
                  <a:spcPts val="600"/>
                </a:spcAft>
              </a:pPr>
              <a:t>10</a:t>
            </a:fld>
            <a:endParaRPr lang="sv-SE"/>
          </a:p>
        </p:txBody>
      </p:sp>
    </p:spTree>
    <p:extLst>
      <p:ext uri="{BB962C8B-B14F-4D97-AF65-F5344CB8AC3E}">
        <p14:creationId xmlns:p14="http://schemas.microsoft.com/office/powerpoint/2010/main" val="293779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CC0B8E-4FC0-006E-F603-3E9FC2ABDF19}"/>
              </a:ext>
            </a:extLst>
          </p:cNvPr>
          <p:cNvSpPr>
            <a:spLocks noGrp="1"/>
          </p:cNvSpPr>
          <p:nvPr>
            <p:ph type="title"/>
          </p:nvPr>
        </p:nvSpPr>
        <p:spPr/>
        <p:txBody>
          <a:bodyPr/>
          <a:lstStyle/>
          <a:p>
            <a:r>
              <a:rPr lang="sv-SE" dirty="0"/>
              <a:t>Uppdrag och tillvägagångssätt</a:t>
            </a:r>
            <a:br>
              <a:rPr lang="sv-SE" dirty="0"/>
            </a:br>
            <a:endParaRPr lang="sv-SE" dirty="0"/>
          </a:p>
        </p:txBody>
      </p:sp>
      <p:sp>
        <p:nvSpPr>
          <p:cNvPr id="10" name="Platshållare för text 9">
            <a:extLst>
              <a:ext uri="{FF2B5EF4-FFF2-40B4-BE49-F238E27FC236}">
                <a16:creationId xmlns:a16="http://schemas.microsoft.com/office/drawing/2014/main" id="{B41210E7-AE35-336B-1FEC-FA9682C1CA11}"/>
              </a:ext>
            </a:extLst>
          </p:cNvPr>
          <p:cNvSpPr>
            <a:spLocks noGrp="1"/>
          </p:cNvSpPr>
          <p:nvPr>
            <p:ph type="body" idx="1"/>
          </p:nvPr>
        </p:nvSpPr>
        <p:spPr/>
        <p:txBody>
          <a:bodyPr/>
          <a:lstStyle/>
          <a:p>
            <a:r>
              <a:rPr lang="sv-SE" sz="1800" b="1" dirty="0"/>
              <a:t>Kartlägga och analysera</a:t>
            </a:r>
            <a:endParaRPr lang="sv-SE" b="1" dirty="0"/>
          </a:p>
        </p:txBody>
      </p:sp>
      <p:sp>
        <p:nvSpPr>
          <p:cNvPr id="11" name="Platshållare för innehåll 10">
            <a:extLst>
              <a:ext uri="{FF2B5EF4-FFF2-40B4-BE49-F238E27FC236}">
                <a16:creationId xmlns:a16="http://schemas.microsoft.com/office/drawing/2014/main" id="{BF6AB536-E071-1857-26BF-710F692AC87B}"/>
              </a:ext>
            </a:extLst>
          </p:cNvPr>
          <p:cNvSpPr>
            <a:spLocks noGrp="1"/>
          </p:cNvSpPr>
          <p:nvPr>
            <p:ph sz="half" idx="2"/>
          </p:nvPr>
        </p:nvSpPr>
        <p:spPr/>
        <p:txBody>
          <a:bodyPr/>
          <a:lstStyle/>
          <a:p>
            <a:pPr marL="285750" indent="-285750">
              <a:lnSpc>
                <a:spcPct val="90000"/>
              </a:lnSpc>
              <a:spcAft>
                <a:spcPts val="1400"/>
              </a:spcAft>
              <a:buFont typeface="Arial" panose="020B0604020202020204" pitchFamily="34" charset="0"/>
              <a:buChar char="•"/>
              <a:tabLst>
                <a:tab pos="2286000" algn="l"/>
                <a:tab pos="3420745" algn="l"/>
              </a:tabLst>
            </a:pPr>
            <a:r>
              <a:rPr lang="sv-SE" sz="1800" dirty="0"/>
              <a:t>Datatillgång</a:t>
            </a:r>
          </a:p>
          <a:p>
            <a:pPr marL="285750" indent="-285750">
              <a:lnSpc>
                <a:spcPct val="90000"/>
              </a:lnSpc>
              <a:spcAft>
                <a:spcPts val="1400"/>
              </a:spcAft>
              <a:buFont typeface="Arial" panose="020B0604020202020204" pitchFamily="34" charset="0"/>
              <a:buChar char="•"/>
              <a:tabLst>
                <a:tab pos="2286000" algn="l"/>
                <a:tab pos="3420745" algn="l"/>
              </a:tabLst>
            </a:pPr>
            <a:r>
              <a:rPr lang="sv-SE" sz="1800" dirty="0"/>
              <a:t>Huvudmannaskap</a:t>
            </a:r>
          </a:p>
          <a:p>
            <a:pPr marL="285750" indent="-285750">
              <a:lnSpc>
                <a:spcPct val="90000"/>
              </a:lnSpc>
              <a:spcAft>
                <a:spcPts val="1400"/>
              </a:spcAft>
              <a:buFont typeface="Arial" panose="020B0604020202020204" pitchFamily="34" charset="0"/>
              <a:buChar char="•"/>
              <a:tabLst>
                <a:tab pos="2286000" algn="l"/>
                <a:tab pos="3420745" algn="l"/>
              </a:tabLst>
            </a:pPr>
            <a:r>
              <a:rPr lang="sv-SE" sz="1800" dirty="0"/>
              <a:t>Samarbete och samverkan</a:t>
            </a:r>
          </a:p>
          <a:p>
            <a:pPr marL="285750" indent="-285750">
              <a:lnSpc>
                <a:spcPct val="90000"/>
              </a:lnSpc>
              <a:spcAft>
                <a:spcPts val="1400"/>
              </a:spcAft>
              <a:buFont typeface="Arial" panose="020B0604020202020204" pitchFamily="34" charset="0"/>
              <a:buChar char="•"/>
              <a:tabLst>
                <a:tab pos="2286000" algn="l"/>
                <a:tab pos="3420745" algn="l"/>
              </a:tabLst>
            </a:pPr>
            <a:r>
              <a:rPr lang="sv-SE" sz="1800" dirty="0"/>
              <a:t>Spridning</a:t>
            </a:r>
          </a:p>
          <a:p>
            <a:pPr marL="285750" indent="-285750">
              <a:lnSpc>
                <a:spcPct val="90000"/>
              </a:lnSpc>
              <a:spcAft>
                <a:spcPts val="1400"/>
              </a:spcAft>
              <a:buFont typeface="Arial" panose="020B0604020202020204" pitchFamily="34" charset="0"/>
              <a:buChar char="•"/>
              <a:tabLst>
                <a:tab pos="2286000" algn="l"/>
                <a:tab pos="3420745" algn="l"/>
              </a:tabLst>
            </a:pPr>
            <a:r>
              <a:rPr lang="sv-SE" sz="1800" dirty="0"/>
              <a:t>Ramar för jämförbar och transparant uppföljning och utvärdering</a:t>
            </a:r>
          </a:p>
          <a:p>
            <a:pPr marL="285750" indent="-285750">
              <a:lnSpc>
                <a:spcPct val="90000"/>
              </a:lnSpc>
              <a:spcAft>
                <a:spcPts val="1400"/>
              </a:spcAft>
              <a:buFont typeface="Arial" panose="020B0604020202020204" pitchFamily="34" charset="0"/>
              <a:buChar char="•"/>
              <a:tabLst>
                <a:tab pos="2286000" algn="l"/>
                <a:tab pos="3420745" algn="l"/>
              </a:tabLst>
            </a:pPr>
            <a:r>
              <a:rPr lang="sv-SE" sz="1800" dirty="0"/>
              <a:t>Incitament för stärkt uppföljning</a:t>
            </a:r>
          </a:p>
          <a:p>
            <a:pPr marL="285750" indent="-285750">
              <a:lnSpc>
                <a:spcPct val="90000"/>
              </a:lnSpc>
              <a:spcAft>
                <a:spcPts val="1400"/>
              </a:spcAft>
              <a:buFont typeface="Arial" panose="020B0604020202020204" pitchFamily="34" charset="0"/>
              <a:buChar char="•"/>
              <a:tabLst>
                <a:tab pos="2286000" algn="l"/>
                <a:tab pos="3420745" algn="l"/>
              </a:tabLst>
            </a:pPr>
            <a:r>
              <a:rPr lang="sv-SE" sz="1800" dirty="0"/>
              <a:t>Etiska överväganden</a:t>
            </a:r>
          </a:p>
          <a:p>
            <a:endParaRPr lang="sv-SE" dirty="0"/>
          </a:p>
        </p:txBody>
      </p:sp>
      <p:sp>
        <p:nvSpPr>
          <p:cNvPr id="12" name="Platshållare för text 11">
            <a:extLst>
              <a:ext uri="{FF2B5EF4-FFF2-40B4-BE49-F238E27FC236}">
                <a16:creationId xmlns:a16="http://schemas.microsoft.com/office/drawing/2014/main" id="{CD658BB5-70F8-EF3F-751C-D9A2DDF0104F}"/>
              </a:ext>
            </a:extLst>
          </p:cNvPr>
          <p:cNvSpPr>
            <a:spLocks noGrp="1"/>
          </p:cNvSpPr>
          <p:nvPr>
            <p:ph type="body" sz="quarter" idx="3"/>
          </p:nvPr>
        </p:nvSpPr>
        <p:spPr/>
        <p:txBody>
          <a:bodyPr/>
          <a:lstStyle/>
          <a:p>
            <a:r>
              <a:rPr lang="sv-SE" sz="1800" b="1" dirty="0"/>
              <a:t>Aktiviteter</a:t>
            </a:r>
          </a:p>
        </p:txBody>
      </p:sp>
      <p:sp>
        <p:nvSpPr>
          <p:cNvPr id="13" name="Platshållare för innehåll 12">
            <a:extLst>
              <a:ext uri="{FF2B5EF4-FFF2-40B4-BE49-F238E27FC236}">
                <a16:creationId xmlns:a16="http://schemas.microsoft.com/office/drawing/2014/main" id="{2ACE5AB8-1EF7-704E-289C-B27C0FF7DCD4}"/>
              </a:ext>
            </a:extLst>
          </p:cNvPr>
          <p:cNvSpPr>
            <a:spLocks noGrp="1"/>
          </p:cNvSpPr>
          <p:nvPr>
            <p:ph sz="quarter" idx="4"/>
          </p:nvPr>
        </p:nvSpPr>
        <p:spPr/>
        <p:txBody>
          <a:bodyPr/>
          <a:lstStyle/>
          <a:p>
            <a:pPr>
              <a:lnSpc>
                <a:spcPct val="150000"/>
              </a:lnSpc>
            </a:pPr>
            <a:r>
              <a:rPr lang="sv-SE" sz="1800" dirty="0"/>
              <a:t>Antologi om metodologiska ansatser och överväganden</a:t>
            </a:r>
          </a:p>
          <a:p>
            <a:pPr>
              <a:lnSpc>
                <a:spcPct val="150000"/>
              </a:lnSpc>
            </a:pPr>
            <a:r>
              <a:rPr lang="sv-SE" sz="1800" dirty="0"/>
              <a:t>Kartläggning av HEK-utvärderingar av SBU</a:t>
            </a:r>
          </a:p>
          <a:p>
            <a:pPr>
              <a:lnSpc>
                <a:spcPct val="150000"/>
              </a:lnSpc>
            </a:pPr>
            <a:r>
              <a:rPr lang="sv-SE" sz="1800" dirty="0"/>
              <a:t>Nollmätning</a:t>
            </a:r>
          </a:p>
          <a:p>
            <a:pPr>
              <a:lnSpc>
                <a:spcPct val="150000"/>
              </a:lnSpc>
            </a:pPr>
            <a:r>
              <a:rPr lang="sv-SE" sz="1800" dirty="0"/>
              <a:t>Egen sammanställning av rapporter och studier</a:t>
            </a:r>
          </a:p>
          <a:p>
            <a:pPr>
              <a:lnSpc>
                <a:spcPct val="150000"/>
              </a:lnSpc>
            </a:pPr>
            <a:r>
              <a:rPr lang="sv-SE" sz="1800" dirty="0"/>
              <a:t>Inventering över tillgängliga nationella register och enkäter</a:t>
            </a:r>
          </a:p>
          <a:p>
            <a:pPr>
              <a:lnSpc>
                <a:spcPct val="150000"/>
              </a:lnSpc>
            </a:pPr>
            <a:r>
              <a:rPr lang="sv-SE" sz="1800" dirty="0"/>
              <a:t>Dialoger med berörda aktörer</a:t>
            </a:r>
          </a:p>
          <a:p>
            <a:endParaRPr lang="sv-SE" dirty="0"/>
          </a:p>
        </p:txBody>
      </p:sp>
      <p:sp>
        <p:nvSpPr>
          <p:cNvPr id="5" name="Platshållare för sidfot 4">
            <a:extLst>
              <a:ext uri="{FF2B5EF4-FFF2-40B4-BE49-F238E27FC236}">
                <a16:creationId xmlns:a16="http://schemas.microsoft.com/office/drawing/2014/main" id="{6E8B96F5-F66A-3D64-563C-5EB36E8E076C}"/>
              </a:ext>
            </a:extLst>
          </p:cNvPr>
          <p:cNvSpPr>
            <a:spLocks noGrp="1"/>
          </p:cNvSpPr>
          <p:nvPr>
            <p:ph type="ftr" sz="quarter" idx="11"/>
          </p:nvPr>
        </p:nvSpPr>
        <p:spPr/>
        <p:txBody>
          <a:bodyPr/>
          <a:lstStyle/>
          <a:p>
            <a:r>
              <a:rPr lang="sv-SE"/>
              <a:t>Socialdepartementet</a:t>
            </a:r>
            <a:endParaRPr lang="sv-SE" dirty="0"/>
          </a:p>
        </p:txBody>
      </p:sp>
      <p:sp>
        <p:nvSpPr>
          <p:cNvPr id="6" name="Platshållare för bildnummer 5">
            <a:extLst>
              <a:ext uri="{FF2B5EF4-FFF2-40B4-BE49-F238E27FC236}">
                <a16:creationId xmlns:a16="http://schemas.microsoft.com/office/drawing/2014/main" id="{EE51DC1D-5124-4AF9-5A28-4F3A79787564}"/>
              </a:ext>
            </a:extLst>
          </p:cNvPr>
          <p:cNvSpPr>
            <a:spLocks noGrp="1"/>
          </p:cNvSpPr>
          <p:nvPr>
            <p:ph type="sldNum" sz="quarter" idx="12"/>
          </p:nvPr>
        </p:nvSpPr>
        <p:spPr/>
        <p:txBody>
          <a:bodyPr/>
          <a:lstStyle/>
          <a:p>
            <a:fld id="{9C3D4D15-3887-47F3-AC8F-B99C7C44B5C5}" type="slidenum">
              <a:rPr lang="sv-SE" smtClean="0"/>
              <a:pPr/>
              <a:t>11</a:t>
            </a:fld>
            <a:endParaRPr lang="sv-SE" dirty="0"/>
          </a:p>
        </p:txBody>
      </p:sp>
    </p:spTree>
    <p:extLst>
      <p:ext uri="{BB962C8B-B14F-4D97-AF65-F5344CB8AC3E}">
        <p14:creationId xmlns:p14="http://schemas.microsoft.com/office/powerpoint/2010/main" val="334114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14DD667-900E-C902-74E2-07D6D258E5FD}"/>
              </a:ext>
            </a:extLst>
          </p:cNvPr>
          <p:cNvSpPr>
            <a:spLocks noGrp="1"/>
          </p:cNvSpPr>
          <p:nvPr>
            <p:ph type="ctrTitle"/>
          </p:nvPr>
        </p:nvSpPr>
        <p:spPr>
          <a:xfrm>
            <a:off x="623311" y="548807"/>
            <a:ext cx="10943791" cy="5473875"/>
          </a:xfrm>
        </p:spPr>
        <p:txBody>
          <a:bodyPr anchor="ctr">
            <a:normAutofit/>
          </a:bodyPr>
          <a:lstStyle/>
          <a:p>
            <a:pPr marL="0" indent="0" algn="ctr">
              <a:buNone/>
            </a:pPr>
            <a:r>
              <a:rPr lang="sv-SE" sz="5600" dirty="0"/>
              <a:t>Uppdraget att utvärdera alkoholpolitikens olika styrmedel</a:t>
            </a:r>
          </a:p>
        </p:txBody>
      </p:sp>
      <p:sp>
        <p:nvSpPr>
          <p:cNvPr id="4" name="Platshållare för sidfot 3">
            <a:extLst>
              <a:ext uri="{FF2B5EF4-FFF2-40B4-BE49-F238E27FC236}">
                <a16:creationId xmlns:a16="http://schemas.microsoft.com/office/drawing/2014/main" id="{19FC29CB-F323-AAEE-F6A9-87E725E8535C}"/>
              </a:ext>
            </a:extLst>
          </p:cNvPr>
          <p:cNvSpPr>
            <a:spLocks noGrp="1"/>
          </p:cNvSpPr>
          <p:nvPr>
            <p:ph type="ftr" sz="quarter" idx="11"/>
          </p:nvPr>
        </p:nvSpPr>
        <p:spPr>
          <a:xfrm>
            <a:off x="3012123" y="6304768"/>
            <a:ext cx="8064000" cy="21600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a:ea typeface="+mn-ea"/>
                <a:cs typeface="+mn-cs"/>
              </a:rPr>
              <a:t>Socialdepartementet</a:t>
            </a:r>
          </a:p>
        </p:txBody>
      </p:sp>
      <p:sp>
        <p:nvSpPr>
          <p:cNvPr id="5" name="Platshållare för bildnummer 4">
            <a:extLst>
              <a:ext uri="{FF2B5EF4-FFF2-40B4-BE49-F238E27FC236}">
                <a16:creationId xmlns:a16="http://schemas.microsoft.com/office/drawing/2014/main" id="{0502164F-6067-5457-950B-56A87D60EDD3}"/>
              </a:ext>
            </a:extLst>
          </p:cNvPr>
          <p:cNvSpPr>
            <a:spLocks noGrp="1"/>
          </p:cNvSpPr>
          <p:nvPr>
            <p:ph type="sldNum" sz="quarter" idx="12"/>
          </p:nvPr>
        </p:nvSpPr>
        <p:spPr>
          <a:xfrm>
            <a:off x="11082155" y="6304768"/>
            <a:ext cx="482400" cy="21600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C3D4D15-3887-47F3-AC8F-B99C7C44B5C5}"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sv-SE" sz="9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127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A531FE-8DDA-5079-4130-2E85AE027CFC}"/>
              </a:ext>
            </a:extLst>
          </p:cNvPr>
          <p:cNvSpPr>
            <a:spLocks noGrp="1"/>
          </p:cNvSpPr>
          <p:nvPr>
            <p:ph type="title"/>
          </p:nvPr>
        </p:nvSpPr>
        <p:spPr/>
        <p:txBody>
          <a:bodyPr/>
          <a:lstStyle/>
          <a:p>
            <a:r>
              <a:rPr lang="sv-SE" sz="4600" dirty="0"/>
              <a:t>Vårt uppdrag</a:t>
            </a:r>
          </a:p>
        </p:txBody>
      </p:sp>
      <p:sp>
        <p:nvSpPr>
          <p:cNvPr id="3" name="Platshållare för innehåll 2">
            <a:extLst>
              <a:ext uri="{FF2B5EF4-FFF2-40B4-BE49-F238E27FC236}">
                <a16:creationId xmlns:a16="http://schemas.microsoft.com/office/drawing/2014/main" id="{913E4EA9-F20B-1ED2-F42E-13E0DEA9C8B9}"/>
              </a:ext>
            </a:extLst>
          </p:cNvPr>
          <p:cNvSpPr>
            <a:spLocks noGrp="1"/>
          </p:cNvSpPr>
          <p:nvPr>
            <p:ph idx="1"/>
          </p:nvPr>
        </p:nvSpPr>
        <p:spPr/>
        <p:txBody>
          <a:bodyPr anchor="ctr"/>
          <a:lstStyle/>
          <a:p>
            <a:pPr marL="342900" lvl="0" indent="-342900">
              <a:lnSpc>
                <a:spcPct val="115000"/>
              </a:lnSpc>
              <a:buFont typeface="+mj-lt"/>
              <a:buAutoNum type="arabicPeriod"/>
            </a:pPr>
            <a:r>
              <a:rPr lang="sv-SE" sz="2000" kern="100" dirty="0">
                <a:ea typeface="Garamond" panose="02020404030301010803" pitchFamily="18" charset="0"/>
                <a:cs typeface="Times New Roman" panose="02020603050405020304" pitchFamily="18" charset="0"/>
              </a:rPr>
              <a:t>U</a:t>
            </a:r>
            <a:r>
              <a:rPr lang="sv-SE" sz="2000" kern="100" dirty="0">
                <a:effectLst/>
                <a:ea typeface="Garamond" panose="02020404030301010803" pitchFamily="18" charset="0"/>
                <a:cs typeface="Times New Roman" panose="02020603050405020304" pitchFamily="18" charset="0"/>
              </a:rPr>
              <a:t>ndersöka och utvärdera effekterna av alkoholpolitikens olika styrmedel ur ett folkhälsopolitiskt och samhällsekonomiskt perspektiv, och</a:t>
            </a:r>
          </a:p>
          <a:p>
            <a:pPr marL="342900" lvl="0" indent="-342900">
              <a:lnSpc>
                <a:spcPct val="115000"/>
              </a:lnSpc>
              <a:buFont typeface="+mj-lt"/>
              <a:buAutoNum type="arabicPeriod"/>
            </a:pPr>
            <a:endParaRPr lang="sv-SE" sz="2000" kern="100" dirty="0">
              <a:effectLst/>
              <a:ea typeface="Garamond" panose="02020404030301010803" pitchFamily="18" charset="0"/>
              <a:cs typeface="Times New Roman" panose="02020603050405020304" pitchFamily="18" charset="0"/>
            </a:endParaRPr>
          </a:p>
          <a:p>
            <a:pPr marL="342900" lvl="0" indent="-342900">
              <a:lnSpc>
                <a:spcPct val="115000"/>
              </a:lnSpc>
              <a:spcAft>
                <a:spcPts val="1400"/>
              </a:spcAft>
              <a:buFont typeface="+mj-lt"/>
              <a:buAutoNum type="arabicPeriod"/>
            </a:pPr>
            <a:r>
              <a:rPr lang="sv-SE" sz="2000" kern="100" dirty="0">
                <a:ea typeface="Garamond" panose="02020404030301010803" pitchFamily="18" charset="0"/>
                <a:cs typeface="Times New Roman" panose="02020603050405020304" pitchFamily="18" charset="0"/>
              </a:rPr>
              <a:t>B</a:t>
            </a:r>
            <a:r>
              <a:rPr lang="sv-SE" sz="2000" kern="100" dirty="0">
                <a:effectLst/>
                <a:ea typeface="Garamond" panose="02020404030301010803" pitchFamily="18" charset="0"/>
                <a:cs typeface="Times New Roman" panose="02020603050405020304" pitchFamily="18" charset="0"/>
              </a:rPr>
              <a:t>edöma hur effektiva dessa styrmedel är samt hur väl de har uppfyllt sitt syfte, som är att uppnå det alkoholpolitiska målet om att främja folkhälsan genom att minska alkoholens medicinska och sociala skadeverkningar</a:t>
            </a:r>
          </a:p>
          <a:p>
            <a:endParaRPr lang="sv-SE" sz="2000" dirty="0"/>
          </a:p>
        </p:txBody>
      </p:sp>
      <p:sp>
        <p:nvSpPr>
          <p:cNvPr id="4" name="Platshållare för sidfot 3">
            <a:extLst>
              <a:ext uri="{FF2B5EF4-FFF2-40B4-BE49-F238E27FC236}">
                <a16:creationId xmlns:a16="http://schemas.microsoft.com/office/drawing/2014/main" id="{B4DEEEB2-9FC8-C93F-C3CC-080823C5AF9E}"/>
              </a:ext>
            </a:extLst>
          </p:cNvPr>
          <p:cNvSpPr>
            <a:spLocks noGrp="1"/>
          </p:cNvSpPr>
          <p:nvPr>
            <p:ph type="ftr" sz="quarter" idx="11"/>
          </p:nvPr>
        </p:nvSpPr>
        <p:spPr/>
        <p:txBody>
          <a:bodyPr/>
          <a:lstStyle/>
          <a:p>
            <a:r>
              <a:rPr lang="sv-SE"/>
              <a:t>Socialdepartementet</a:t>
            </a:r>
            <a:endParaRPr lang="sv-SE" dirty="0"/>
          </a:p>
        </p:txBody>
      </p:sp>
      <p:sp>
        <p:nvSpPr>
          <p:cNvPr id="5" name="Platshållare för bildnummer 4">
            <a:extLst>
              <a:ext uri="{FF2B5EF4-FFF2-40B4-BE49-F238E27FC236}">
                <a16:creationId xmlns:a16="http://schemas.microsoft.com/office/drawing/2014/main" id="{7C0FFECB-B6DE-FEB7-9827-88E60EFDC07C}"/>
              </a:ext>
            </a:extLst>
          </p:cNvPr>
          <p:cNvSpPr>
            <a:spLocks noGrp="1"/>
          </p:cNvSpPr>
          <p:nvPr>
            <p:ph type="sldNum" sz="quarter" idx="12"/>
          </p:nvPr>
        </p:nvSpPr>
        <p:spPr/>
        <p:txBody>
          <a:bodyPr/>
          <a:lstStyle/>
          <a:p>
            <a:fld id="{9C3D4D15-3887-47F3-AC8F-B99C7C44B5C5}" type="slidenum">
              <a:rPr lang="sv-SE" smtClean="0"/>
              <a:pPr/>
              <a:t>13</a:t>
            </a:fld>
            <a:endParaRPr lang="sv-SE" dirty="0"/>
          </a:p>
        </p:txBody>
      </p:sp>
    </p:spTree>
    <p:extLst>
      <p:ext uri="{BB962C8B-B14F-4D97-AF65-F5344CB8AC3E}">
        <p14:creationId xmlns:p14="http://schemas.microsoft.com/office/powerpoint/2010/main" val="387256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E1C7DB-B913-FFA4-36F9-5CE113E66100}"/>
              </a:ext>
            </a:extLst>
          </p:cNvPr>
          <p:cNvSpPr>
            <a:spLocks noGrp="1"/>
          </p:cNvSpPr>
          <p:nvPr>
            <p:ph type="title"/>
          </p:nvPr>
        </p:nvSpPr>
        <p:spPr>
          <a:xfrm>
            <a:off x="622800" y="285186"/>
            <a:ext cx="10944804" cy="1029740"/>
          </a:xfrm>
        </p:spPr>
        <p:txBody>
          <a:bodyPr anchor="t">
            <a:normAutofit/>
          </a:bodyPr>
          <a:lstStyle/>
          <a:p>
            <a:r>
              <a:rPr lang="sv-SE" dirty="0"/>
              <a:t>Övergripande fokus och avgränsningar</a:t>
            </a:r>
          </a:p>
        </p:txBody>
      </p:sp>
      <p:sp>
        <p:nvSpPr>
          <p:cNvPr id="4" name="Platshållare för sidfot 3">
            <a:extLst>
              <a:ext uri="{FF2B5EF4-FFF2-40B4-BE49-F238E27FC236}">
                <a16:creationId xmlns:a16="http://schemas.microsoft.com/office/drawing/2014/main" id="{2D8BA3C5-1581-6D16-BAFE-F21074E77576}"/>
              </a:ext>
            </a:extLst>
          </p:cNvPr>
          <p:cNvSpPr>
            <a:spLocks noGrp="1"/>
          </p:cNvSpPr>
          <p:nvPr>
            <p:ph type="ftr" sz="quarter" idx="11"/>
          </p:nvPr>
        </p:nvSpPr>
        <p:spPr>
          <a:xfrm>
            <a:off x="3012123" y="6304768"/>
            <a:ext cx="8064000" cy="216000"/>
          </a:xfrm>
        </p:spPr>
        <p:txBody>
          <a:bodyPr anchor="b">
            <a:normAutofit/>
          </a:bodyPr>
          <a:lstStyle/>
          <a:p>
            <a:pPr>
              <a:spcAft>
                <a:spcPts val="600"/>
              </a:spcAft>
            </a:pPr>
            <a:r>
              <a:rPr lang="sv-SE"/>
              <a:t>Socialdepartementet</a:t>
            </a:r>
          </a:p>
        </p:txBody>
      </p:sp>
      <p:sp>
        <p:nvSpPr>
          <p:cNvPr id="5" name="Platshållare för bildnummer 4">
            <a:extLst>
              <a:ext uri="{FF2B5EF4-FFF2-40B4-BE49-F238E27FC236}">
                <a16:creationId xmlns:a16="http://schemas.microsoft.com/office/drawing/2014/main" id="{23864905-9184-FEF3-A35B-FC4B3B3D74B7}"/>
              </a:ext>
            </a:extLst>
          </p:cNvPr>
          <p:cNvSpPr>
            <a:spLocks noGrp="1"/>
          </p:cNvSpPr>
          <p:nvPr>
            <p:ph type="sldNum" sz="quarter" idx="12"/>
          </p:nvPr>
        </p:nvSpPr>
        <p:spPr>
          <a:xfrm>
            <a:off x="11082155" y="6304768"/>
            <a:ext cx="482400" cy="216000"/>
          </a:xfrm>
        </p:spPr>
        <p:txBody>
          <a:bodyPr anchor="b">
            <a:normAutofit/>
          </a:bodyPr>
          <a:lstStyle/>
          <a:p>
            <a:pPr>
              <a:spcAft>
                <a:spcPts val="600"/>
              </a:spcAft>
            </a:pPr>
            <a:fld id="{9C3D4D15-3887-47F3-AC8F-B99C7C44B5C5}" type="slidenum">
              <a:rPr lang="sv-SE" smtClean="0"/>
              <a:pPr>
                <a:spcAft>
                  <a:spcPts val="600"/>
                </a:spcAft>
              </a:pPr>
              <a:t>14</a:t>
            </a:fld>
            <a:endParaRPr lang="sv-SE"/>
          </a:p>
        </p:txBody>
      </p:sp>
      <p:graphicFrame>
        <p:nvGraphicFramePr>
          <p:cNvPr id="7" name="Platshållare för innehåll 2">
            <a:extLst>
              <a:ext uri="{FF2B5EF4-FFF2-40B4-BE49-F238E27FC236}">
                <a16:creationId xmlns:a16="http://schemas.microsoft.com/office/drawing/2014/main" id="{D6FC7408-6722-8FCE-783F-1D614C589D31}"/>
              </a:ext>
            </a:extLst>
          </p:cNvPr>
          <p:cNvGraphicFramePr>
            <a:graphicFrameLocks noGrp="1"/>
          </p:cNvGraphicFramePr>
          <p:nvPr>
            <p:ph idx="1"/>
            <p:extLst>
              <p:ext uri="{D42A27DB-BD31-4B8C-83A1-F6EECF244321}">
                <p14:modId xmlns:p14="http://schemas.microsoft.com/office/powerpoint/2010/main" val="3403917984"/>
              </p:ext>
            </p:extLst>
          </p:nvPr>
        </p:nvGraphicFramePr>
        <p:xfrm>
          <a:off x="622799" y="1890713"/>
          <a:ext cx="10955715" cy="4129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62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A531FE-8DDA-5079-4130-2E85AE027CFC}"/>
              </a:ext>
            </a:extLst>
          </p:cNvPr>
          <p:cNvSpPr>
            <a:spLocks noGrp="1"/>
          </p:cNvSpPr>
          <p:nvPr>
            <p:ph type="title"/>
          </p:nvPr>
        </p:nvSpPr>
        <p:spPr>
          <a:xfrm>
            <a:off x="622800" y="360000"/>
            <a:ext cx="10944804" cy="216000"/>
          </a:xfrm>
        </p:spPr>
        <p:txBody>
          <a:bodyPr anchor="t">
            <a:normAutofit fontScale="90000"/>
          </a:bodyPr>
          <a:lstStyle/>
          <a:p>
            <a:r>
              <a:rPr lang="sv-SE" dirty="0"/>
              <a:t> </a:t>
            </a:r>
          </a:p>
        </p:txBody>
      </p:sp>
      <p:sp>
        <p:nvSpPr>
          <p:cNvPr id="8" name="Platshållare för text 7">
            <a:extLst>
              <a:ext uri="{FF2B5EF4-FFF2-40B4-BE49-F238E27FC236}">
                <a16:creationId xmlns:a16="http://schemas.microsoft.com/office/drawing/2014/main" id="{D7748B56-D5EA-6BDD-FEB7-3D8675CC5D8E}"/>
              </a:ext>
            </a:extLst>
          </p:cNvPr>
          <p:cNvSpPr>
            <a:spLocks noGrp="1"/>
          </p:cNvSpPr>
          <p:nvPr>
            <p:ph type="body" idx="1"/>
          </p:nvPr>
        </p:nvSpPr>
        <p:spPr/>
        <p:txBody>
          <a:bodyPr/>
          <a:lstStyle/>
          <a:p>
            <a:r>
              <a:rPr lang="sv-SE" dirty="0"/>
              <a:t>Övergripande fokus och avgränsningar</a:t>
            </a:r>
          </a:p>
        </p:txBody>
      </p:sp>
      <p:sp>
        <p:nvSpPr>
          <p:cNvPr id="3" name="Platshållare för innehåll 2">
            <a:extLst>
              <a:ext uri="{FF2B5EF4-FFF2-40B4-BE49-F238E27FC236}">
                <a16:creationId xmlns:a16="http://schemas.microsoft.com/office/drawing/2014/main" id="{913E4EA9-F20B-1ED2-F42E-13E0DEA9C8B9}"/>
              </a:ext>
            </a:extLst>
          </p:cNvPr>
          <p:cNvSpPr>
            <a:spLocks noGrp="1"/>
          </p:cNvSpPr>
          <p:nvPr>
            <p:ph sz="half" idx="2"/>
          </p:nvPr>
        </p:nvSpPr>
        <p:spPr>
          <a:xfrm>
            <a:off x="622798" y="2445713"/>
            <a:ext cx="5328000" cy="3610800"/>
          </a:xfrm>
        </p:spPr>
        <p:txBody>
          <a:bodyPr anchor="ctr">
            <a:normAutofit/>
          </a:bodyPr>
          <a:lstStyle/>
          <a:p>
            <a:pPr>
              <a:spcAft>
                <a:spcPts val="600"/>
              </a:spcAft>
            </a:pPr>
            <a:r>
              <a:rPr lang="sv-SE" sz="1800" kern="100" dirty="0"/>
              <a:t>Samhällsekonomiskt och folkhälsopolitiskt perspektiv med fokus på </a:t>
            </a:r>
            <a:r>
              <a:rPr lang="sv-SE" sz="1800" kern="100" dirty="0">
                <a:effectLst/>
              </a:rPr>
              <a:t>alkoholens medicinska och sociala skadeverkningar</a:t>
            </a:r>
          </a:p>
          <a:p>
            <a:pPr>
              <a:spcAft>
                <a:spcPts val="600"/>
              </a:spcAft>
            </a:pPr>
            <a:endParaRPr lang="sv-SE" sz="1800" kern="100" dirty="0">
              <a:effectLst/>
            </a:endParaRPr>
          </a:p>
          <a:p>
            <a:pPr marL="744300" lvl="1" indent="-342900">
              <a:spcAft>
                <a:spcPts val="600"/>
              </a:spcAft>
              <a:buFont typeface="Arial" panose="020B0604020202020204" pitchFamily="34" charset="0"/>
              <a:buChar char="•"/>
            </a:pPr>
            <a:r>
              <a:rPr lang="sv-SE" sz="1800" kern="100" dirty="0">
                <a:effectLst/>
              </a:rPr>
              <a:t>Effekter </a:t>
            </a:r>
            <a:r>
              <a:rPr lang="sv-SE" sz="1800" kern="100" dirty="0"/>
              <a:t>för </a:t>
            </a:r>
            <a:r>
              <a:rPr lang="sv-SE" sz="1800" u="sng" kern="100" dirty="0"/>
              <a:t>olika grupper</a:t>
            </a:r>
            <a:r>
              <a:rPr lang="sv-SE" sz="1800" kern="100" dirty="0"/>
              <a:t> i samhället avseende exempelvis:</a:t>
            </a:r>
          </a:p>
          <a:p>
            <a:pPr marL="1201500" lvl="2" indent="-342900">
              <a:spcAft>
                <a:spcPts val="600"/>
              </a:spcAft>
              <a:buFont typeface="Arial" panose="020B0604020202020204" pitchFamily="34" charset="0"/>
              <a:buChar char="•"/>
            </a:pPr>
            <a:r>
              <a:rPr lang="sv-SE" sz="1600" kern="100" dirty="0"/>
              <a:t>socioekonomisk ställning, kön och ålder. </a:t>
            </a:r>
          </a:p>
          <a:p>
            <a:pPr marL="858600" lvl="2">
              <a:spcAft>
                <a:spcPts val="600"/>
              </a:spcAft>
            </a:pPr>
            <a:endParaRPr lang="sv-SE" sz="1600" kern="100" dirty="0"/>
          </a:p>
          <a:p>
            <a:pPr marL="744300" lvl="1" indent="-342900">
              <a:spcAft>
                <a:spcPts val="600"/>
              </a:spcAft>
              <a:buFont typeface="Arial" panose="020B0604020202020204" pitchFamily="34" charset="0"/>
              <a:buChar char="•"/>
            </a:pPr>
            <a:r>
              <a:rPr lang="sv-SE" sz="1800" kern="100" dirty="0"/>
              <a:t>Jämlikhetsaspekter bör beaktas samt barnperspektiv. Bäring på flera målområden. </a:t>
            </a:r>
            <a:endParaRPr lang="sv-SE" sz="1800" kern="100" dirty="0">
              <a:effectLst/>
            </a:endParaRPr>
          </a:p>
          <a:p>
            <a:pPr>
              <a:spcAft>
                <a:spcPts val="600"/>
              </a:spcAft>
            </a:pPr>
            <a:endParaRPr lang="sv-SE" sz="2200" dirty="0"/>
          </a:p>
        </p:txBody>
      </p:sp>
      <p:sp>
        <p:nvSpPr>
          <p:cNvPr id="9" name="Platshållare för text 8">
            <a:extLst>
              <a:ext uri="{FF2B5EF4-FFF2-40B4-BE49-F238E27FC236}">
                <a16:creationId xmlns:a16="http://schemas.microsoft.com/office/drawing/2014/main" id="{40D2A08E-B4F9-6AF3-0BB3-03B214B6BF3E}"/>
              </a:ext>
            </a:extLst>
          </p:cNvPr>
          <p:cNvSpPr>
            <a:spLocks noGrp="1"/>
          </p:cNvSpPr>
          <p:nvPr>
            <p:ph type="body" sz="quarter" idx="3"/>
          </p:nvPr>
        </p:nvSpPr>
        <p:spPr>
          <a:xfrm>
            <a:off x="6226887" y="1468342"/>
            <a:ext cx="5328000" cy="823912"/>
          </a:xfrm>
        </p:spPr>
        <p:txBody>
          <a:bodyPr/>
          <a:lstStyle/>
          <a:p>
            <a:r>
              <a:rPr lang="sv-SE" dirty="0"/>
              <a:t>Tillvägagångssätt</a:t>
            </a:r>
          </a:p>
        </p:txBody>
      </p:sp>
      <p:sp>
        <p:nvSpPr>
          <p:cNvPr id="10" name="Platshållare för innehåll 9">
            <a:extLst>
              <a:ext uri="{FF2B5EF4-FFF2-40B4-BE49-F238E27FC236}">
                <a16:creationId xmlns:a16="http://schemas.microsoft.com/office/drawing/2014/main" id="{B3E209AB-3878-5E59-966D-B3ED3F58D68B}"/>
              </a:ext>
            </a:extLst>
          </p:cNvPr>
          <p:cNvSpPr>
            <a:spLocks noGrp="1"/>
          </p:cNvSpPr>
          <p:nvPr>
            <p:ph sz="quarter" idx="4"/>
          </p:nvPr>
        </p:nvSpPr>
        <p:spPr/>
        <p:txBody>
          <a:bodyPr/>
          <a:lstStyle/>
          <a:p>
            <a:r>
              <a:rPr lang="sv-SE" sz="2000" dirty="0"/>
              <a:t>Systematiska litteraturöversikter</a:t>
            </a:r>
          </a:p>
          <a:p>
            <a:pPr marL="0" indent="0">
              <a:buNone/>
            </a:pPr>
            <a:endParaRPr lang="sv-SE" sz="2000" dirty="0"/>
          </a:p>
          <a:p>
            <a:r>
              <a:rPr lang="sv-SE" sz="2000" dirty="0"/>
              <a:t>Andra studier och rapporter</a:t>
            </a:r>
          </a:p>
          <a:p>
            <a:endParaRPr lang="sv-SE" sz="2000" dirty="0"/>
          </a:p>
          <a:p>
            <a:r>
              <a:rPr lang="sv-SE" sz="2000" dirty="0"/>
              <a:t>Analyser och undersökningar</a:t>
            </a:r>
          </a:p>
        </p:txBody>
      </p:sp>
      <p:sp>
        <p:nvSpPr>
          <p:cNvPr id="4" name="Platshållare för sidfot 3">
            <a:extLst>
              <a:ext uri="{FF2B5EF4-FFF2-40B4-BE49-F238E27FC236}">
                <a16:creationId xmlns:a16="http://schemas.microsoft.com/office/drawing/2014/main" id="{B4DEEEB2-9FC8-C93F-C3CC-080823C5AF9E}"/>
              </a:ext>
            </a:extLst>
          </p:cNvPr>
          <p:cNvSpPr>
            <a:spLocks noGrp="1"/>
          </p:cNvSpPr>
          <p:nvPr>
            <p:ph type="ftr" sz="quarter" idx="11"/>
          </p:nvPr>
        </p:nvSpPr>
        <p:spPr/>
        <p:txBody>
          <a:bodyPr anchor="b">
            <a:normAutofit/>
          </a:bodyPr>
          <a:lstStyle/>
          <a:p>
            <a:pPr>
              <a:spcAft>
                <a:spcPts val="600"/>
              </a:spcAft>
            </a:pPr>
            <a:r>
              <a:rPr lang="sv-SE" dirty="0"/>
              <a:t>Socialdepartementet</a:t>
            </a:r>
          </a:p>
        </p:txBody>
      </p:sp>
      <p:sp>
        <p:nvSpPr>
          <p:cNvPr id="5" name="Platshållare för bildnummer 4">
            <a:extLst>
              <a:ext uri="{FF2B5EF4-FFF2-40B4-BE49-F238E27FC236}">
                <a16:creationId xmlns:a16="http://schemas.microsoft.com/office/drawing/2014/main" id="{7C0FFECB-B6DE-FEB7-9827-88E60EFDC07C}"/>
              </a:ext>
            </a:extLst>
          </p:cNvPr>
          <p:cNvSpPr>
            <a:spLocks noGrp="1"/>
          </p:cNvSpPr>
          <p:nvPr>
            <p:ph type="sldNum" sz="quarter" idx="12"/>
          </p:nvPr>
        </p:nvSpPr>
        <p:spPr/>
        <p:txBody>
          <a:bodyPr anchor="b">
            <a:normAutofit/>
          </a:bodyPr>
          <a:lstStyle/>
          <a:p>
            <a:pPr>
              <a:spcAft>
                <a:spcPts val="600"/>
              </a:spcAft>
            </a:pPr>
            <a:fld id="{9C3D4D15-3887-47F3-AC8F-B99C7C44B5C5}" type="slidenum">
              <a:rPr lang="sv-SE" smtClean="0"/>
              <a:pPr>
                <a:spcAft>
                  <a:spcPts val="600"/>
                </a:spcAft>
              </a:pPr>
              <a:t>15</a:t>
            </a:fld>
            <a:endParaRPr lang="sv-SE"/>
          </a:p>
        </p:txBody>
      </p:sp>
    </p:spTree>
    <p:extLst>
      <p:ext uri="{BB962C8B-B14F-4D97-AF65-F5344CB8AC3E}">
        <p14:creationId xmlns:p14="http://schemas.microsoft.com/office/powerpoint/2010/main" val="1853186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AA6CC755-6648-54C5-1B9E-4E188EF59807}"/>
              </a:ext>
            </a:extLst>
          </p:cNvPr>
          <p:cNvSpPr>
            <a:spLocks noGrp="1"/>
          </p:cNvSpPr>
          <p:nvPr>
            <p:ph type="title"/>
          </p:nvPr>
        </p:nvSpPr>
        <p:spPr/>
        <p:txBody>
          <a:bodyPr/>
          <a:lstStyle/>
          <a:p>
            <a:r>
              <a:rPr lang="sv-SE" dirty="0"/>
              <a:t>Mer om fokus och avgränsningar</a:t>
            </a:r>
          </a:p>
        </p:txBody>
      </p:sp>
      <p:sp>
        <p:nvSpPr>
          <p:cNvPr id="8" name="Platshållare för innehåll 7">
            <a:extLst>
              <a:ext uri="{FF2B5EF4-FFF2-40B4-BE49-F238E27FC236}">
                <a16:creationId xmlns:a16="http://schemas.microsoft.com/office/drawing/2014/main" id="{FCCCB2CE-9DD1-6449-D2CF-BDC4A5FB2BCF}"/>
              </a:ext>
            </a:extLst>
          </p:cNvPr>
          <p:cNvSpPr>
            <a:spLocks noGrp="1"/>
          </p:cNvSpPr>
          <p:nvPr>
            <p:ph idx="1"/>
          </p:nvPr>
        </p:nvSpPr>
        <p:spPr/>
        <p:txBody>
          <a:bodyPr/>
          <a:lstStyle/>
          <a:p>
            <a:pPr marL="0" indent="0">
              <a:lnSpc>
                <a:spcPct val="115000"/>
              </a:lnSpc>
              <a:spcBef>
                <a:spcPts val="1600"/>
              </a:spcBef>
              <a:spcAft>
                <a:spcPts val="400"/>
              </a:spcAft>
              <a:buNone/>
            </a:pPr>
            <a:r>
              <a:rPr lang="sv-SE" sz="1800" b="1" dirty="0">
                <a:effectLst/>
                <a:ea typeface="Times New Roman" panose="02020603050405020304" pitchFamily="18" charset="0"/>
                <a:cs typeface="Times New Roman" panose="02020603050405020304" pitchFamily="18" charset="0"/>
              </a:rPr>
              <a:t>Det övergripande alkoholpolitiska målet </a:t>
            </a:r>
            <a:r>
              <a:rPr lang="sv-SE" sz="1800" b="0" dirty="0">
                <a:effectLst/>
                <a:ea typeface="Times New Roman" panose="02020603050405020304" pitchFamily="18" charset="0"/>
                <a:cs typeface="Times New Roman" panose="02020603050405020304" pitchFamily="18" charset="0"/>
              </a:rPr>
              <a:t> </a:t>
            </a:r>
            <a:endParaRPr lang="sv-SE" sz="1800" b="1" dirty="0">
              <a:effectLst/>
              <a:ea typeface="Times New Roman" panose="02020603050405020304" pitchFamily="18" charset="0"/>
              <a:cs typeface="Times New Roman" panose="02020603050405020304" pitchFamily="18" charset="0"/>
            </a:endParaRPr>
          </a:p>
          <a:p>
            <a:pPr>
              <a:lnSpc>
                <a:spcPct val="115000"/>
              </a:lnSpc>
              <a:spcAft>
                <a:spcPts val="1400"/>
              </a:spcAft>
              <a:tabLst>
                <a:tab pos="2286000" algn="l"/>
                <a:tab pos="3420745" algn="l"/>
              </a:tabLst>
            </a:pPr>
            <a:r>
              <a:rPr lang="sv-SE" sz="1600" dirty="0">
                <a:effectLst/>
                <a:ea typeface="Garamond" panose="02020404030301010803" pitchFamily="18" charset="0"/>
                <a:cs typeface="Times New Roman" panose="02020603050405020304" pitchFamily="18" charset="0"/>
              </a:rPr>
              <a:t>att främja folkhälsan genom att minska alkoholens medicinska och sociala skadeverkningar</a:t>
            </a:r>
          </a:p>
          <a:p>
            <a:pPr marL="0" indent="0">
              <a:lnSpc>
                <a:spcPct val="115000"/>
              </a:lnSpc>
              <a:spcBef>
                <a:spcPts val="1600"/>
              </a:spcBef>
              <a:spcAft>
                <a:spcPts val="400"/>
              </a:spcAft>
              <a:buNone/>
            </a:pPr>
            <a:r>
              <a:rPr lang="sv-SE" sz="1800" b="1" dirty="0">
                <a:ea typeface="Times New Roman" panose="02020603050405020304" pitchFamily="18" charset="0"/>
                <a:cs typeface="Times New Roman" panose="02020603050405020304" pitchFamily="18" charset="0"/>
              </a:rPr>
              <a:t>K</a:t>
            </a:r>
            <a:r>
              <a:rPr lang="sv-SE" sz="1800" b="1" dirty="0">
                <a:effectLst/>
                <a:ea typeface="Times New Roman" panose="02020603050405020304" pitchFamily="18" charset="0"/>
                <a:cs typeface="Times New Roman" panose="02020603050405020304" pitchFamily="18" charset="0"/>
              </a:rPr>
              <a:t>ompletterande mål som riksdagen beslutat om i ANDTS-strategin </a:t>
            </a:r>
            <a:r>
              <a:rPr lang="sv-SE" sz="1800" b="0" dirty="0">
                <a:effectLst/>
                <a:ea typeface="Times New Roman" panose="02020603050405020304" pitchFamily="18" charset="0"/>
                <a:cs typeface="Times New Roman" panose="02020603050405020304" pitchFamily="18" charset="0"/>
              </a:rPr>
              <a:t> </a:t>
            </a:r>
            <a:endParaRPr lang="sv-SE" sz="1800" b="1" dirty="0">
              <a:effectLst/>
              <a:ea typeface="Times New Roman" panose="02020603050405020304" pitchFamily="18" charset="0"/>
              <a:cs typeface="Times New Roman" panose="02020603050405020304" pitchFamily="18" charset="0"/>
            </a:endParaRPr>
          </a:p>
          <a:p>
            <a:pPr>
              <a:lnSpc>
                <a:spcPct val="115000"/>
              </a:lnSpc>
              <a:spcAft>
                <a:spcPts val="1400"/>
              </a:spcAft>
              <a:tabLst>
                <a:tab pos="2286000" algn="l"/>
                <a:tab pos="3420745" algn="l"/>
              </a:tabLst>
            </a:pPr>
            <a:r>
              <a:rPr lang="sv-SE" sz="1600" dirty="0">
                <a:effectLst/>
                <a:ea typeface="Garamond" panose="02020404030301010803" pitchFamily="18" charset="0"/>
                <a:cs typeface="Times New Roman" panose="02020603050405020304" pitchFamily="18" charset="0"/>
              </a:rPr>
              <a:t>att tillgången till alkohol ska minska, </a:t>
            </a:r>
          </a:p>
          <a:p>
            <a:pPr>
              <a:lnSpc>
                <a:spcPct val="115000"/>
              </a:lnSpc>
              <a:spcAft>
                <a:spcPts val="1400"/>
              </a:spcAft>
              <a:tabLst>
                <a:tab pos="2286000" algn="l"/>
                <a:tab pos="3420745" algn="l"/>
              </a:tabLst>
            </a:pPr>
            <a:r>
              <a:rPr lang="sv-SE" sz="1600" dirty="0">
                <a:effectLst/>
                <a:ea typeface="Garamond" panose="02020404030301010803" pitchFamily="18" charset="0"/>
                <a:cs typeface="Times New Roman" panose="02020603050405020304" pitchFamily="18" charset="0"/>
              </a:rPr>
              <a:t>att barn och unga ska skyddas mot skadliga effekter av alkohol, </a:t>
            </a:r>
          </a:p>
          <a:p>
            <a:pPr>
              <a:lnSpc>
                <a:spcPct val="115000"/>
              </a:lnSpc>
              <a:spcAft>
                <a:spcPts val="1400"/>
              </a:spcAft>
              <a:tabLst>
                <a:tab pos="2286000" algn="l"/>
                <a:tab pos="3420745" algn="l"/>
              </a:tabLst>
            </a:pPr>
            <a:r>
              <a:rPr lang="sv-SE" sz="1600" dirty="0">
                <a:effectLst/>
                <a:ea typeface="Garamond" panose="02020404030301010803" pitchFamily="18" charset="0"/>
                <a:cs typeface="Times New Roman" panose="02020603050405020304" pitchFamily="18" charset="0"/>
              </a:rPr>
              <a:t>att antalet barn och unga som börjar använda alkohol ska minska, </a:t>
            </a:r>
          </a:p>
          <a:p>
            <a:pPr>
              <a:lnSpc>
                <a:spcPct val="115000"/>
              </a:lnSpc>
              <a:spcAft>
                <a:spcPts val="1400"/>
              </a:spcAft>
              <a:tabLst>
                <a:tab pos="2286000" algn="l"/>
                <a:tab pos="3420745" algn="l"/>
              </a:tabLst>
            </a:pPr>
            <a:r>
              <a:rPr lang="sv-SE" sz="1600" dirty="0">
                <a:effectLst/>
                <a:ea typeface="Garamond" panose="02020404030301010803" pitchFamily="18" charset="0"/>
                <a:cs typeface="Times New Roman" panose="02020603050405020304" pitchFamily="18" charset="0"/>
              </a:rPr>
              <a:t>att antalet personer som utvecklar skadligt bruk eller beroende av alkohol ska minska,</a:t>
            </a:r>
          </a:p>
          <a:p>
            <a:pPr>
              <a:lnSpc>
                <a:spcPct val="115000"/>
              </a:lnSpc>
              <a:spcAft>
                <a:spcPts val="1400"/>
              </a:spcAft>
              <a:tabLst>
                <a:tab pos="2286000" algn="l"/>
                <a:tab pos="3420745" algn="l"/>
              </a:tabLst>
            </a:pPr>
            <a:r>
              <a:rPr lang="sv-SE" sz="1600" dirty="0">
                <a:effectLst/>
                <a:ea typeface="Garamond" panose="02020404030301010803" pitchFamily="18" charset="0"/>
                <a:cs typeface="Times New Roman" panose="02020603050405020304" pitchFamily="18" charset="0"/>
              </a:rPr>
              <a:t>att antalet personer som dör eller skadas av sitt eget eller andras bruk av alkohol ska minska.</a:t>
            </a:r>
          </a:p>
          <a:p>
            <a:endParaRPr lang="sv-SE" dirty="0"/>
          </a:p>
        </p:txBody>
      </p:sp>
      <p:sp>
        <p:nvSpPr>
          <p:cNvPr id="5" name="Platshållare för sidfot 4">
            <a:extLst>
              <a:ext uri="{FF2B5EF4-FFF2-40B4-BE49-F238E27FC236}">
                <a16:creationId xmlns:a16="http://schemas.microsoft.com/office/drawing/2014/main" id="{0FCCBCCA-BBCF-9AB2-B1C7-65B6A54E9728}"/>
              </a:ext>
            </a:extLst>
          </p:cNvPr>
          <p:cNvSpPr>
            <a:spLocks noGrp="1"/>
          </p:cNvSpPr>
          <p:nvPr>
            <p:ph type="ftr" sz="quarter" idx="11"/>
          </p:nvPr>
        </p:nvSpPr>
        <p:spPr/>
        <p:txBody>
          <a:bodyPr/>
          <a:lstStyle/>
          <a:p>
            <a:r>
              <a:rPr lang="sv-SE"/>
              <a:t>Socialdepartementet</a:t>
            </a:r>
            <a:endParaRPr lang="sv-SE" dirty="0"/>
          </a:p>
        </p:txBody>
      </p:sp>
      <p:sp>
        <p:nvSpPr>
          <p:cNvPr id="6" name="Platshållare för bildnummer 5">
            <a:extLst>
              <a:ext uri="{FF2B5EF4-FFF2-40B4-BE49-F238E27FC236}">
                <a16:creationId xmlns:a16="http://schemas.microsoft.com/office/drawing/2014/main" id="{E8BF8B37-BF24-82B9-755A-B34F2F3B8C84}"/>
              </a:ext>
            </a:extLst>
          </p:cNvPr>
          <p:cNvSpPr>
            <a:spLocks noGrp="1"/>
          </p:cNvSpPr>
          <p:nvPr>
            <p:ph type="sldNum" sz="quarter" idx="12"/>
          </p:nvPr>
        </p:nvSpPr>
        <p:spPr/>
        <p:txBody>
          <a:bodyPr/>
          <a:lstStyle/>
          <a:p>
            <a:fld id="{9C3D4D15-3887-47F3-AC8F-B99C7C44B5C5}" type="slidenum">
              <a:rPr lang="sv-SE" smtClean="0"/>
              <a:pPr/>
              <a:t>16</a:t>
            </a:fld>
            <a:endParaRPr lang="sv-SE" dirty="0"/>
          </a:p>
        </p:txBody>
      </p:sp>
    </p:spTree>
    <p:extLst>
      <p:ext uri="{BB962C8B-B14F-4D97-AF65-F5344CB8AC3E}">
        <p14:creationId xmlns:p14="http://schemas.microsoft.com/office/powerpoint/2010/main" val="129159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487515-9F0D-E9E3-3B5C-D03D2EF01E11}"/>
              </a:ext>
            </a:extLst>
          </p:cNvPr>
          <p:cNvSpPr>
            <a:spLocks noGrp="1"/>
          </p:cNvSpPr>
          <p:nvPr>
            <p:ph type="ctrTitle"/>
          </p:nvPr>
        </p:nvSpPr>
        <p:spPr/>
        <p:txBody>
          <a:bodyPr anchor="ctr"/>
          <a:lstStyle/>
          <a:p>
            <a:pPr algn="ctr"/>
            <a:r>
              <a:rPr lang="sv-SE" dirty="0"/>
              <a:t>Tack så mycket!</a:t>
            </a:r>
          </a:p>
        </p:txBody>
      </p:sp>
      <p:sp>
        <p:nvSpPr>
          <p:cNvPr id="3" name="Platshållare för sidfot 2">
            <a:extLst>
              <a:ext uri="{FF2B5EF4-FFF2-40B4-BE49-F238E27FC236}">
                <a16:creationId xmlns:a16="http://schemas.microsoft.com/office/drawing/2014/main" id="{7736E7A1-473B-629F-6ED1-8EE1E99D27E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a:ea typeface="+mn-ea"/>
                <a:cs typeface="+mn-cs"/>
              </a:rPr>
              <a:t>Socialdepartementet</a:t>
            </a:r>
            <a:endParaRPr kumimoji="0" lang="sv-SE"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8E7689E0-EA7C-E359-5D4D-C823961667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1140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710C99-9686-0701-8642-E22938B2D8BA}"/>
              </a:ext>
            </a:extLst>
          </p:cNvPr>
          <p:cNvSpPr>
            <a:spLocks noGrp="1"/>
          </p:cNvSpPr>
          <p:nvPr>
            <p:ph type="title"/>
          </p:nvPr>
        </p:nvSpPr>
        <p:spPr>
          <a:xfrm>
            <a:off x="622800" y="359999"/>
            <a:ext cx="10952115" cy="1620001"/>
          </a:xfrm>
        </p:spPr>
        <p:txBody>
          <a:bodyPr anchor="t">
            <a:normAutofit/>
          </a:bodyPr>
          <a:lstStyle/>
          <a:p>
            <a:r>
              <a:rPr lang="sv-SE" dirty="0"/>
              <a:t>Kontaktuppgifter</a:t>
            </a:r>
          </a:p>
        </p:txBody>
      </p:sp>
      <p:sp>
        <p:nvSpPr>
          <p:cNvPr id="3" name="Platshållare för innehåll 2">
            <a:extLst>
              <a:ext uri="{FF2B5EF4-FFF2-40B4-BE49-F238E27FC236}">
                <a16:creationId xmlns:a16="http://schemas.microsoft.com/office/drawing/2014/main" id="{C58832F2-0736-F327-30DD-BD95C00D990F}"/>
              </a:ext>
            </a:extLst>
          </p:cNvPr>
          <p:cNvSpPr>
            <a:spLocks noGrp="1"/>
          </p:cNvSpPr>
          <p:nvPr>
            <p:ph type="body" idx="1"/>
          </p:nvPr>
        </p:nvSpPr>
        <p:spPr>
          <a:xfrm>
            <a:off x="622800" y="1980000"/>
            <a:ext cx="10952163" cy="3506787"/>
          </a:xfrm>
        </p:spPr>
        <p:txBody>
          <a:bodyPr>
            <a:normAutofit/>
          </a:bodyPr>
          <a:lstStyle/>
          <a:p>
            <a:pPr marL="0" indent="0">
              <a:lnSpc>
                <a:spcPct val="90000"/>
              </a:lnSpc>
              <a:spcAft>
                <a:spcPts val="600"/>
              </a:spcAft>
              <a:buNone/>
            </a:pPr>
            <a:endParaRPr lang="sv-SE" dirty="0"/>
          </a:p>
          <a:p>
            <a:pPr marL="0" indent="0">
              <a:lnSpc>
                <a:spcPct val="90000"/>
              </a:lnSpc>
              <a:spcAft>
                <a:spcPts val="600"/>
              </a:spcAft>
              <a:buNone/>
            </a:pPr>
            <a:r>
              <a:rPr lang="sv-SE" b="1" dirty="0"/>
              <a:t>Anne-Marie Lindström</a:t>
            </a:r>
          </a:p>
          <a:p>
            <a:pPr marL="0" indent="0">
              <a:lnSpc>
                <a:spcPct val="90000"/>
              </a:lnSpc>
              <a:spcAft>
                <a:spcPts val="600"/>
              </a:spcAft>
              <a:buNone/>
            </a:pPr>
            <a:r>
              <a:rPr lang="sv-SE" dirty="0">
                <a:hlinkClick r:id="rId2"/>
              </a:rPr>
              <a:t>anne-marie.lindstrom@regeringskansliet.se</a:t>
            </a:r>
            <a:endParaRPr lang="sv-SE" dirty="0"/>
          </a:p>
          <a:p>
            <a:pPr marL="0" indent="0">
              <a:lnSpc>
                <a:spcPct val="90000"/>
              </a:lnSpc>
              <a:spcAft>
                <a:spcPts val="600"/>
              </a:spcAft>
              <a:buNone/>
            </a:pPr>
            <a:endParaRPr lang="sv-SE" dirty="0">
              <a:hlinkClick r:id="rId3">
                <a:extLst>
                  <a:ext uri="{A12FA001-AC4F-418D-AE19-62706E023703}">
                    <ahyp:hlinkClr xmlns:ahyp="http://schemas.microsoft.com/office/drawing/2018/hyperlinkcolor" val="tx"/>
                  </a:ext>
                </a:extLst>
              </a:hlinkClick>
            </a:endParaRPr>
          </a:p>
          <a:p>
            <a:pPr marL="0" indent="0">
              <a:lnSpc>
                <a:spcPct val="90000"/>
              </a:lnSpc>
              <a:spcAft>
                <a:spcPts val="600"/>
              </a:spcAft>
              <a:buNone/>
            </a:pPr>
            <a:r>
              <a:rPr lang="sv-SE" b="1" dirty="0"/>
              <a:t>Hanna Mühlrad</a:t>
            </a:r>
            <a:endParaRPr lang="sv-SE" b="1" dirty="0">
              <a:hlinkClick r:id="rId3">
                <a:extLst>
                  <a:ext uri="{A12FA001-AC4F-418D-AE19-62706E023703}">
                    <ahyp:hlinkClr xmlns:ahyp="http://schemas.microsoft.com/office/drawing/2018/hyperlinkcolor" val="tx"/>
                  </a:ext>
                </a:extLst>
              </a:hlinkClick>
            </a:endParaRPr>
          </a:p>
          <a:p>
            <a:pPr marL="0" indent="0">
              <a:lnSpc>
                <a:spcPct val="90000"/>
              </a:lnSpc>
              <a:spcAft>
                <a:spcPts val="600"/>
              </a:spcAft>
              <a:buNone/>
            </a:pPr>
            <a:r>
              <a:rPr lang="sv-SE" dirty="0">
                <a:solidFill>
                  <a:srgbClr val="0070C0"/>
                </a:solidFill>
                <a:hlinkClick r:id="rId3">
                  <a:extLst>
                    <a:ext uri="{A12FA001-AC4F-418D-AE19-62706E023703}">
                      <ahyp:hlinkClr xmlns:ahyp="http://schemas.microsoft.com/office/drawing/2018/hyperlinkcolor" val="tx"/>
                    </a:ext>
                  </a:extLst>
                </a:hlinkClick>
              </a:rPr>
              <a:t>hanna.muhlrad@regeringskansliet.se</a:t>
            </a:r>
            <a:endParaRPr lang="sv-SE" dirty="0">
              <a:solidFill>
                <a:srgbClr val="0070C0"/>
              </a:solidFill>
            </a:endParaRPr>
          </a:p>
          <a:p>
            <a:pPr marL="0" indent="0">
              <a:lnSpc>
                <a:spcPct val="90000"/>
              </a:lnSpc>
              <a:spcAft>
                <a:spcPts val="600"/>
              </a:spcAft>
              <a:buNone/>
            </a:pPr>
            <a:endParaRPr lang="sv-SE" dirty="0"/>
          </a:p>
          <a:p>
            <a:pPr>
              <a:lnSpc>
                <a:spcPct val="90000"/>
              </a:lnSpc>
              <a:spcAft>
                <a:spcPts val="600"/>
              </a:spcAft>
            </a:pPr>
            <a:endParaRPr lang="sv-SE" dirty="0"/>
          </a:p>
          <a:p>
            <a:pPr>
              <a:lnSpc>
                <a:spcPct val="90000"/>
              </a:lnSpc>
              <a:spcAft>
                <a:spcPts val="600"/>
              </a:spcAft>
            </a:pPr>
            <a:endParaRPr lang="sv-SE" dirty="0"/>
          </a:p>
        </p:txBody>
      </p:sp>
      <p:sp>
        <p:nvSpPr>
          <p:cNvPr id="4" name="Platshållare för sidfot 3">
            <a:extLst>
              <a:ext uri="{FF2B5EF4-FFF2-40B4-BE49-F238E27FC236}">
                <a16:creationId xmlns:a16="http://schemas.microsoft.com/office/drawing/2014/main" id="{A40444F8-A110-E21D-EDF9-A007E7BE7AFF}"/>
              </a:ext>
            </a:extLst>
          </p:cNvPr>
          <p:cNvSpPr>
            <a:spLocks noGrp="1"/>
          </p:cNvSpPr>
          <p:nvPr>
            <p:ph type="ftr" sz="quarter" idx="11"/>
          </p:nvPr>
        </p:nvSpPr>
        <p:spPr>
          <a:xfrm>
            <a:off x="3012123" y="6304768"/>
            <a:ext cx="8064000" cy="21600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Arial"/>
                <a:ea typeface="+mn-ea"/>
                <a:cs typeface="+mn-cs"/>
              </a:rPr>
              <a:t>Socialdepartementet</a:t>
            </a:r>
          </a:p>
        </p:txBody>
      </p:sp>
      <p:sp>
        <p:nvSpPr>
          <p:cNvPr id="5" name="Platshållare för bildnummer 4">
            <a:extLst>
              <a:ext uri="{FF2B5EF4-FFF2-40B4-BE49-F238E27FC236}">
                <a16:creationId xmlns:a16="http://schemas.microsoft.com/office/drawing/2014/main" id="{CAF89E42-794A-4CC9-681E-6E6634D819F1}"/>
              </a:ext>
            </a:extLst>
          </p:cNvPr>
          <p:cNvSpPr>
            <a:spLocks noGrp="1"/>
          </p:cNvSpPr>
          <p:nvPr>
            <p:ph type="sldNum" sz="quarter" idx="12"/>
          </p:nvPr>
        </p:nvSpPr>
        <p:spPr>
          <a:xfrm>
            <a:off x="11082155" y="6304768"/>
            <a:ext cx="482400" cy="21600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C3D4D15-3887-47F3-AC8F-B99C7C44B5C5}"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9754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223372-866B-4472-96D7-A4B2D6F88099}"/>
              </a:ext>
            </a:extLst>
          </p:cNvPr>
          <p:cNvSpPr>
            <a:spLocks noGrp="1"/>
          </p:cNvSpPr>
          <p:nvPr>
            <p:ph type="title"/>
          </p:nvPr>
        </p:nvSpPr>
        <p:spPr>
          <a:xfrm>
            <a:off x="622800" y="360000"/>
            <a:ext cx="10944804" cy="1029740"/>
          </a:xfrm>
        </p:spPr>
        <p:txBody>
          <a:bodyPr anchor="t">
            <a:normAutofit/>
          </a:bodyPr>
          <a:lstStyle/>
          <a:p>
            <a:r>
              <a:rPr lang="sv-SE" dirty="0"/>
              <a:t>Uppdrag, sammanfattning</a:t>
            </a:r>
          </a:p>
        </p:txBody>
      </p:sp>
      <p:sp>
        <p:nvSpPr>
          <p:cNvPr id="4" name="Platshållare för sidfot 3">
            <a:extLst>
              <a:ext uri="{FF2B5EF4-FFF2-40B4-BE49-F238E27FC236}">
                <a16:creationId xmlns:a16="http://schemas.microsoft.com/office/drawing/2014/main" id="{C2F0B61C-9D8B-4E18-BC65-A10FE37DC235}"/>
              </a:ext>
            </a:extLst>
          </p:cNvPr>
          <p:cNvSpPr>
            <a:spLocks noGrp="1"/>
          </p:cNvSpPr>
          <p:nvPr>
            <p:ph type="ftr" sz="quarter" idx="11"/>
          </p:nvPr>
        </p:nvSpPr>
        <p:spPr>
          <a:xfrm>
            <a:off x="3012123" y="6304768"/>
            <a:ext cx="8064000" cy="216000"/>
          </a:xfrm>
        </p:spPr>
        <p:txBody>
          <a:bodyPr anchor="b">
            <a:normAutofit/>
          </a:bodyPr>
          <a:lstStyle/>
          <a:p>
            <a:pPr>
              <a:spcAft>
                <a:spcPts val="600"/>
              </a:spcAft>
            </a:pPr>
            <a:r>
              <a:rPr lang="sv-SE" dirty="0"/>
              <a:t>Socialdepartementet</a:t>
            </a:r>
          </a:p>
        </p:txBody>
      </p:sp>
      <p:sp>
        <p:nvSpPr>
          <p:cNvPr id="5" name="Platshållare för bildnummer 4">
            <a:extLst>
              <a:ext uri="{FF2B5EF4-FFF2-40B4-BE49-F238E27FC236}">
                <a16:creationId xmlns:a16="http://schemas.microsoft.com/office/drawing/2014/main" id="{E29F6E17-F1E5-42AC-928A-5F8D7BEB6840}"/>
              </a:ext>
            </a:extLst>
          </p:cNvPr>
          <p:cNvSpPr>
            <a:spLocks noGrp="1"/>
          </p:cNvSpPr>
          <p:nvPr>
            <p:ph type="sldNum" sz="quarter" idx="12"/>
          </p:nvPr>
        </p:nvSpPr>
        <p:spPr>
          <a:xfrm>
            <a:off x="11082155" y="6304768"/>
            <a:ext cx="482400" cy="216000"/>
          </a:xfrm>
        </p:spPr>
        <p:txBody>
          <a:bodyPr anchor="b">
            <a:normAutofit/>
          </a:bodyPr>
          <a:lstStyle/>
          <a:p>
            <a:pPr>
              <a:spcAft>
                <a:spcPts val="600"/>
              </a:spcAft>
            </a:pPr>
            <a:fld id="{9C3D4D15-3887-47F3-AC8F-B99C7C44B5C5}" type="slidenum">
              <a:rPr lang="sv-SE" smtClean="0"/>
              <a:pPr>
                <a:spcAft>
                  <a:spcPts val="600"/>
                </a:spcAft>
              </a:pPr>
              <a:t>3</a:t>
            </a:fld>
            <a:endParaRPr lang="sv-SE" dirty="0"/>
          </a:p>
        </p:txBody>
      </p:sp>
      <p:sp>
        <p:nvSpPr>
          <p:cNvPr id="6" name="Rektangel 5" descr="TagShape">
            <a:extLst>
              <a:ext uri="{FF2B5EF4-FFF2-40B4-BE49-F238E27FC236}">
                <a16:creationId xmlns:a16="http://schemas.microsoft.com/office/drawing/2014/main" id="{D369EC4B-C0B8-8A47-909D-BCE16489D57F}"/>
              </a:ext>
            </a:extLst>
          </p:cNvPr>
          <p:cNvSpPr/>
          <p:nvPr/>
        </p:nvSpPr>
        <p:spPr>
          <a:xfrm>
            <a:off x="0" y="0"/>
            <a:ext cx="0" cy="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aphicFrame>
        <p:nvGraphicFramePr>
          <p:cNvPr id="8" name="Platshållare för innehåll 2">
            <a:extLst>
              <a:ext uri="{FF2B5EF4-FFF2-40B4-BE49-F238E27FC236}">
                <a16:creationId xmlns:a16="http://schemas.microsoft.com/office/drawing/2014/main" id="{AC4D94F0-769F-F929-C457-9405093F42D6}"/>
              </a:ext>
            </a:extLst>
          </p:cNvPr>
          <p:cNvGraphicFramePr>
            <a:graphicFrameLocks noGrp="1"/>
          </p:cNvGraphicFramePr>
          <p:nvPr>
            <p:ph idx="1"/>
            <p:extLst>
              <p:ext uri="{D42A27DB-BD31-4B8C-83A1-F6EECF244321}">
                <p14:modId xmlns:p14="http://schemas.microsoft.com/office/powerpoint/2010/main" val="674040046"/>
              </p:ext>
            </p:extLst>
          </p:nvPr>
        </p:nvGraphicFramePr>
        <p:xfrm>
          <a:off x="622799" y="1890713"/>
          <a:ext cx="10955715" cy="4129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71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8F94FE7-C51F-4FEA-A48B-72A4EA8F0F2B}"/>
              </a:ext>
            </a:extLst>
          </p:cNvPr>
          <p:cNvSpPr>
            <a:spLocks noGrp="1"/>
          </p:cNvSpPr>
          <p:nvPr>
            <p:ph type="title"/>
          </p:nvPr>
        </p:nvSpPr>
        <p:spPr>
          <a:xfrm>
            <a:off x="622800" y="360000"/>
            <a:ext cx="10944804" cy="1029740"/>
          </a:xfrm>
        </p:spPr>
        <p:txBody>
          <a:bodyPr anchor="t">
            <a:normAutofit/>
          </a:bodyPr>
          <a:lstStyle/>
          <a:p>
            <a:r>
              <a:rPr lang="sv-SE" dirty="0"/>
              <a:t>Expertgruppen</a:t>
            </a:r>
          </a:p>
        </p:txBody>
      </p:sp>
      <p:sp>
        <p:nvSpPr>
          <p:cNvPr id="7" name="Platshållare för innehåll 6">
            <a:extLst>
              <a:ext uri="{FF2B5EF4-FFF2-40B4-BE49-F238E27FC236}">
                <a16:creationId xmlns:a16="http://schemas.microsoft.com/office/drawing/2014/main" id="{850F9D83-2FDA-D542-7A16-23D4087BFD44}"/>
              </a:ext>
            </a:extLst>
          </p:cNvPr>
          <p:cNvSpPr>
            <a:spLocks noGrp="1"/>
          </p:cNvSpPr>
          <p:nvPr>
            <p:ph type="body" sz="quarter" idx="13"/>
          </p:nvPr>
        </p:nvSpPr>
        <p:spPr>
          <a:xfrm>
            <a:off x="622800" y="1890000"/>
            <a:ext cx="8074800" cy="4129200"/>
          </a:xfrm>
        </p:spPr>
        <p:txBody>
          <a:bodyPr>
            <a:normAutofit lnSpcReduction="10000"/>
          </a:bodyPr>
          <a:lstStyle/>
          <a:p>
            <a:pPr>
              <a:lnSpc>
                <a:spcPct val="90000"/>
              </a:lnSpc>
              <a:spcAft>
                <a:spcPts val="600"/>
              </a:spcAft>
            </a:pPr>
            <a:r>
              <a:rPr lang="sv-SE" sz="1500" dirty="0"/>
              <a:t>Björn Trolldal, </a:t>
            </a:r>
            <a:r>
              <a:rPr lang="sv-SE" sz="1500" b="1" dirty="0"/>
              <a:t>CAN</a:t>
            </a:r>
          </a:p>
          <a:p>
            <a:pPr>
              <a:lnSpc>
                <a:spcPct val="90000"/>
              </a:lnSpc>
              <a:spcAft>
                <a:spcPts val="600"/>
              </a:spcAft>
            </a:pPr>
            <a:r>
              <a:rPr lang="sv-SE" sz="1500" dirty="0"/>
              <a:t>Anna Bessö, </a:t>
            </a:r>
            <a:r>
              <a:rPr lang="sv-SE" sz="1500" b="1" dirty="0"/>
              <a:t>Folkhälsomyndigheten</a:t>
            </a:r>
          </a:p>
          <a:p>
            <a:pPr>
              <a:lnSpc>
                <a:spcPct val="90000"/>
              </a:lnSpc>
              <a:spcAft>
                <a:spcPts val="600"/>
              </a:spcAft>
            </a:pPr>
            <a:r>
              <a:rPr lang="sv-SE" sz="1500" dirty="0"/>
              <a:t>Josefin P Jonsson, </a:t>
            </a:r>
            <a:r>
              <a:rPr lang="sv-SE" sz="1500" b="1" dirty="0"/>
              <a:t>Folkhälsomyndigheten</a:t>
            </a:r>
          </a:p>
          <a:p>
            <a:pPr>
              <a:lnSpc>
                <a:spcPct val="90000"/>
              </a:lnSpc>
              <a:spcAft>
                <a:spcPts val="600"/>
              </a:spcAft>
            </a:pPr>
            <a:r>
              <a:rPr lang="sv-SE" sz="1500" dirty="0"/>
              <a:t>Kristian Bolin, </a:t>
            </a:r>
            <a:r>
              <a:rPr lang="sv-SE" sz="1500" b="1" dirty="0"/>
              <a:t>Göteborgs universitet</a:t>
            </a:r>
          </a:p>
          <a:p>
            <a:pPr>
              <a:lnSpc>
                <a:spcPct val="90000"/>
              </a:lnSpc>
              <a:spcAft>
                <a:spcPts val="600"/>
              </a:spcAft>
            </a:pPr>
            <a:r>
              <a:rPr lang="sv-SE" sz="1500" dirty="0"/>
              <a:t>Fredrik Holstein, </a:t>
            </a:r>
            <a:r>
              <a:rPr lang="sv-SE" sz="1500" b="1" dirty="0"/>
              <a:t>Livsmedelsverket</a:t>
            </a:r>
          </a:p>
          <a:p>
            <a:pPr>
              <a:lnSpc>
                <a:spcPct val="90000"/>
              </a:lnSpc>
              <a:spcAft>
                <a:spcPts val="600"/>
              </a:spcAft>
            </a:pPr>
            <a:r>
              <a:rPr lang="sv-SE" sz="1500" dirty="0"/>
              <a:t>Nils Janlöv, </a:t>
            </a:r>
            <a:r>
              <a:rPr lang="sv-SE" sz="1500" b="1" dirty="0"/>
              <a:t>Myndigheten för vård- och omsorgsanalys</a:t>
            </a:r>
          </a:p>
          <a:p>
            <a:pPr>
              <a:lnSpc>
                <a:spcPct val="90000"/>
              </a:lnSpc>
              <a:spcAft>
                <a:spcPts val="600"/>
              </a:spcAft>
            </a:pPr>
            <a:r>
              <a:rPr lang="sv-SE" sz="1500" dirty="0"/>
              <a:t>Per Lytsy, </a:t>
            </a:r>
            <a:r>
              <a:rPr lang="sv-SE" sz="1500" b="1" dirty="0"/>
              <a:t>SBU</a:t>
            </a:r>
          </a:p>
          <a:p>
            <a:pPr>
              <a:lnSpc>
                <a:spcPct val="90000"/>
              </a:lnSpc>
              <a:spcAft>
                <a:spcPts val="600"/>
              </a:spcAft>
            </a:pPr>
            <a:r>
              <a:rPr lang="sv-SE" sz="1500" dirty="0"/>
              <a:t>Filippa Myrbäck, </a:t>
            </a:r>
            <a:r>
              <a:rPr lang="sv-SE" sz="1500" b="1" dirty="0"/>
              <a:t>SKR</a:t>
            </a:r>
            <a:r>
              <a:rPr lang="sv-SE" sz="1500" dirty="0"/>
              <a:t>   </a:t>
            </a:r>
          </a:p>
          <a:p>
            <a:pPr>
              <a:lnSpc>
                <a:spcPct val="90000"/>
              </a:lnSpc>
              <a:spcAft>
                <a:spcPts val="600"/>
              </a:spcAft>
            </a:pPr>
            <a:r>
              <a:rPr lang="sv-SE" sz="1500" dirty="0"/>
              <a:t>Mimmi Åström, </a:t>
            </a:r>
            <a:r>
              <a:rPr lang="sv-SE" sz="1500" b="1" dirty="0"/>
              <a:t>Socialstyrelsen</a:t>
            </a:r>
            <a:r>
              <a:rPr lang="sv-SE" sz="1500" dirty="0"/>
              <a:t>      </a:t>
            </a:r>
          </a:p>
          <a:p>
            <a:pPr>
              <a:lnSpc>
                <a:spcPct val="90000"/>
              </a:lnSpc>
              <a:spcAft>
                <a:spcPts val="600"/>
              </a:spcAft>
            </a:pPr>
            <a:r>
              <a:rPr lang="sv-SE" sz="1500" dirty="0"/>
              <a:t>Douglas Lundin, </a:t>
            </a:r>
            <a:r>
              <a:rPr lang="sv-SE" sz="1500" b="1" dirty="0"/>
              <a:t>TLV</a:t>
            </a:r>
          </a:p>
          <a:p>
            <a:pPr>
              <a:lnSpc>
                <a:spcPct val="90000"/>
              </a:lnSpc>
              <a:spcAft>
                <a:spcPts val="600"/>
              </a:spcAft>
            </a:pPr>
            <a:endParaRPr lang="sv-SE" sz="1500" dirty="0"/>
          </a:p>
          <a:p>
            <a:pPr>
              <a:lnSpc>
                <a:spcPct val="90000"/>
              </a:lnSpc>
              <a:spcAft>
                <a:spcPts val="600"/>
              </a:spcAft>
            </a:pPr>
            <a:r>
              <a:rPr lang="sv-SE" sz="1500" dirty="0"/>
              <a:t>Jenny Jans, Finansdepartementet</a:t>
            </a:r>
          </a:p>
          <a:p>
            <a:pPr>
              <a:lnSpc>
                <a:spcPct val="90000"/>
              </a:lnSpc>
              <a:spcAft>
                <a:spcPts val="600"/>
              </a:spcAft>
            </a:pPr>
            <a:r>
              <a:rPr lang="sv-SE" sz="1500" dirty="0"/>
              <a:t>Jenni </a:t>
            </a:r>
            <a:r>
              <a:rPr lang="fi-FI" sz="1500" dirty="0"/>
              <a:t>Lundh, </a:t>
            </a:r>
            <a:r>
              <a:rPr lang="fi-FI" sz="1500" dirty="0" err="1"/>
              <a:t>Socialdepartementet</a:t>
            </a:r>
            <a:r>
              <a:rPr lang="sv-SE" sz="1500" dirty="0"/>
              <a:t> </a:t>
            </a:r>
          </a:p>
          <a:p>
            <a:pPr>
              <a:lnSpc>
                <a:spcPct val="90000"/>
              </a:lnSpc>
              <a:spcAft>
                <a:spcPts val="600"/>
              </a:spcAft>
            </a:pPr>
            <a:r>
              <a:rPr lang="sv-SE" sz="1500" dirty="0"/>
              <a:t>Hanna Hultin, </a:t>
            </a:r>
            <a:r>
              <a:rPr lang="fi-FI" sz="1500" dirty="0" err="1"/>
              <a:t>Socialdepartementet</a:t>
            </a:r>
            <a:endParaRPr lang="sv-SE" sz="1500" dirty="0"/>
          </a:p>
          <a:p>
            <a:pPr>
              <a:lnSpc>
                <a:spcPct val="90000"/>
              </a:lnSpc>
              <a:spcAft>
                <a:spcPts val="600"/>
              </a:spcAft>
            </a:pPr>
            <a:r>
              <a:rPr lang="fi-FI" sz="1500" dirty="0"/>
              <a:t>Paula Ericson, </a:t>
            </a:r>
            <a:r>
              <a:rPr lang="fi-FI" sz="1500" dirty="0" err="1"/>
              <a:t>Socialdepartementet</a:t>
            </a:r>
            <a:endParaRPr lang="sv-SE" sz="1500" dirty="0"/>
          </a:p>
        </p:txBody>
      </p:sp>
      <p:sp>
        <p:nvSpPr>
          <p:cNvPr id="4" name="Platshållare för sidfot 3">
            <a:extLst>
              <a:ext uri="{FF2B5EF4-FFF2-40B4-BE49-F238E27FC236}">
                <a16:creationId xmlns:a16="http://schemas.microsoft.com/office/drawing/2014/main" id="{46C7070A-ADAB-0367-628F-3E770A9DF9B3}"/>
              </a:ext>
            </a:extLst>
          </p:cNvPr>
          <p:cNvSpPr>
            <a:spLocks noGrp="1"/>
          </p:cNvSpPr>
          <p:nvPr>
            <p:ph type="ftr" sz="quarter" idx="15"/>
          </p:nvPr>
        </p:nvSpPr>
        <p:spPr>
          <a:xfrm>
            <a:off x="3012123" y="6304768"/>
            <a:ext cx="8064000" cy="216000"/>
          </a:xfrm>
        </p:spPr>
        <p:txBody>
          <a:bodyPr anchor="b">
            <a:normAutofit/>
          </a:bodyPr>
          <a:lstStyle/>
          <a:p>
            <a:pPr>
              <a:spcAft>
                <a:spcPts val="600"/>
              </a:spcAft>
            </a:pPr>
            <a:r>
              <a:rPr lang="sv-SE"/>
              <a:t>Socialdepartementet</a:t>
            </a:r>
          </a:p>
        </p:txBody>
      </p:sp>
      <p:sp>
        <p:nvSpPr>
          <p:cNvPr id="5" name="Platshållare för bildnummer 4">
            <a:extLst>
              <a:ext uri="{FF2B5EF4-FFF2-40B4-BE49-F238E27FC236}">
                <a16:creationId xmlns:a16="http://schemas.microsoft.com/office/drawing/2014/main" id="{C6E5B2B6-4C6D-051A-6062-41ACC70EB653}"/>
              </a:ext>
            </a:extLst>
          </p:cNvPr>
          <p:cNvSpPr>
            <a:spLocks noGrp="1"/>
          </p:cNvSpPr>
          <p:nvPr>
            <p:ph type="sldNum" sz="quarter" idx="16"/>
          </p:nvPr>
        </p:nvSpPr>
        <p:spPr>
          <a:xfrm>
            <a:off x="11082155" y="6304768"/>
            <a:ext cx="482400" cy="216000"/>
          </a:xfrm>
        </p:spPr>
        <p:txBody>
          <a:bodyPr anchor="b">
            <a:normAutofit/>
          </a:bodyPr>
          <a:lstStyle/>
          <a:p>
            <a:pPr>
              <a:spcAft>
                <a:spcPts val="600"/>
              </a:spcAft>
            </a:pPr>
            <a:fld id="{9C3D4D15-3887-47F3-AC8F-B99C7C44B5C5}" type="slidenum">
              <a:rPr lang="sv-SE" smtClean="0"/>
              <a:pPr>
                <a:spcAft>
                  <a:spcPts val="600"/>
                </a:spcAft>
              </a:pPr>
              <a:t>4</a:t>
            </a:fld>
            <a:endParaRPr lang="sv-SE"/>
          </a:p>
        </p:txBody>
      </p:sp>
    </p:spTree>
    <p:extLst>
      <p:ext uri="{BB962C8B-B14F-4D97-AF65-F5344CB8AC3E}">
        <p14:creationId xmlns:p14="http://schemas.microsoft.com/office/powerpoint/2010/main" val="9611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2CD09-E489-9783-561D-9017F63C988B}"/>
              </a:ext>
            </a:extLst>
          </p:cNvPr>
          <p:cNvSpPr>
            <a:spLocks noGrp="1"/>
          </p:cNvSpPr>
          <p:nvPr>
            <p:ph type="title"/>
          </p:nvPr>
        </p:nvSpPr>
        <p:spPr>
          <a:xfrm>
            <a:off x="622800" y="360000"/>
            <a:ext cx="10944804" cy="1029740"/>
          </a:xfrm>
        </p:spPr>
        <p:txBody>
          <a:bodyPr anchor="t">
            <a:noAutofit/>
          </a:bodyPr>
          <a:lstStyle/>
          <a:p>
            <a:pPr>
              <a:lnSpc>
                <a:spcPct val="90000"/>
              </a:lnSpc>
            </a:pPr>
            <a:r>
              <a:rPr lang="sv-SE" sz="3000" dirty="0"/>
              <a:t>Kort om vårt arbete: Dialoger, kunskapsinhämtning och kunskapsgenerering </a:t>
            </a:r>
            <a:br>
              <a:rPr lang="en-US" sz="3000" dirty="0"/>
            </a:br>
            <a:br>
              <a:rPr lang="sv-SE" sz="3000" dirty="0"/>
            </a:br>
            <a:endParaRPr lang="sv-SE" sz="3000" dirty="0"/>
          </a:p>
        </p:txBody>
      </p:sp>
      <p:graphicFrame>
        <p:nvGraphicFramePr>
          <p:cNvPr id="6" name="Platshållare för innehåll 5">
            <a:extLst>
              <a:ext uri="{FF2B5EF4-FFF2-40B4-BE49-F238E27FC236}">
                <a16:creationId xmlns:a16="http://schemas.microsoft.com/office/drawing/2014/main" id="{814C9606-7AC2-3B33-58E8-DD258EBF1F06}"/>
              </a:ext>
            </a:extLst>
          </p:cNvPr>
          <p:cNvGraphicFramePr>
            <a:graphicFrameLocks noGrp="1"/>
          </p:cNvGraphicFramePr>
          <p:nvPr>
            <p:ph idx="1"/>
          </p:nvPr>
        </p:nvGraphicFramePr>
        <p:xfrm>
          <a:off x="622300" y="1890713"/>
          <a:ext cx="10947400" cy="412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sidfot 3">
            <a:extLst>
              <a:ext uri="{FF2B5EF4-FFF2-40B4-BE49-F238E27FC236}">
                <a16:creationId xmlns:a16="http://schemas.microsoft.com/office/drawing/2014/main" id="{AB35200A-FBAF-3536-1A84-BD33E7C957BF}"/>
              </a:ext>
            </a:extLst>
          </p:cNvPr>
          <p:cNvSpPr>
            <a:spLocks noGrp="1"/>
          </p:cNvSpPr>
          <p:nvPr>
            <p:ph type="ftr" sz="quarter" idx="11"/>
          </p:nvPr>
        </p:nvSpPr>
        <p:spPr>
          <a:xfrm>
            <a:off x="3012123" y="6304768"/>
            <a:ext cx="8064000" cy="216000"/>
          </a:xfrm>
        </p:spPr>
        <p:txBody>
          <a:bodyPr anchor="b">
            <a:normAutofit/>
          </a:bodyPr>
          <a:lstStyle/>
          <a:p>
            <a:pPr>
              <a:spcAft>
                <a:spcPts val="600"/>
              </a:spcAft>
            </a:pPr>
            <a:r>
              <a:rPr lang="sv-SE"/>
              <a:t>Socialdepartementet</a:t>
            </a:r>
          </a:p>
        </p:txBody>
      </p:sp>
      <p:sp>
        <p:nvSpPr>
          <p:cNvPr id="5" name="Platshållare för bildnummer 4">
            <a:extLst>
              <a:ext uri="{FF2B5EF4-FFF2-40B4-BE49-F238E27FC236}">
                <a16:creationId xmlns:a16="http://schemas.microsoft.com/office/drawing/2014/main" id="{C51BF389-6CD9-34F2-A2A7-F88048BE8DCB}"/>
              </a:ext>
            </a:extLst>
          </p:cNvPr>
          <p:cNvSpPr>
            <a:spLocks noGrp="1"/>
          </p:cNvSpPr>
          <p:nvPr>
            <p:ph type="sldNum" sz="quarter" idx="12"/>
          </p:nvPr>
        </p:nvSpPr>
        <p:spPr>
          <a:xfrm>
            <a:off x="11082155" y="6304768"/>
            <a:ext cx="482400" cy="216000"/>
          </a:xfrm>
        </p:spPr>
        <p:txBody>
          <a:bodyPr anchor="b">
            <a:normAutofit/>
          </a:bodyPr>
          <a:lstStyle/>
          <a:p>
            <a:pPr>
              <a:spcAft>
                <a:spcPts val="600"/>
              </a:spcAft>
            </a:pPr>
            <a:fld id="{9C3D4D15-3887-47F3-AC8F-B99C7C44B5C5}" type="slidenum">
              <a:rPr lang="sv-SE" smtClean="0"/>
              <a:pPr>
                <a:spcAft>
                  <a:spcPts val="600"/>
                </a:spcAft>
              </a:pPr>
              <a:t>5</a:t>
            </a:fld>
            <a:endParaRPr lang="sv-SE"/>
          </a:p>
        </p:txBody>
      </p:sp>
    </p:spTree>
    <p:extLst>
      <p:ext uri="{BB962C8B-B14F-4D97-AF65-F5344CB8AC3E}">
        <p14:creationId xmlns:p14="http://schemas.microsoft.com/office/powerpoint/2010/main" val="1235435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14DD667-900E-C902-74E2-07D6D258E5FD}"/>
              </a:ext>
            </a:extLst>
          </p:cNvPr>
          <p:cNvSpPr>
            <a:spLocks noGrp="1"/>
          </p:cNvSpPr>
          <p:nvPr>
            <p:ph type="ctrTitle"/>
          </p:nvPr>
        </p:nvSpPr>
        <p:spPr>
          <a:xfrm>
            <a:off x="623311" y="548807"/>
            <a:ext cx="10943791" cy="5473875"/>
          </a:xfrm>
        </p:spPr>
        <p:txBody>
          <a:bodyPr anchor="ctr">
            <a:normAutofit/>
          </a:bodyPr>
          <a:lstStyle/>
          <a:p>
            <a:pPr marL="0" indent="0" algn="ctr">
              <a:buNone/>
            </a:pPr>
            <a:r>
              <a:rPr lang="sv-SE" sz="5600" dirty="0"/>
              <a:t>Uppdraget om ett hälsoekonomiskt ramverk</a:t>
            </a:r>
          </a:p>
        </p:txBody>
      </p:sp>
      <p:sp>
        <p:nvSpPr>
          <p:cNvPr id="4" name="Platshållare för sidfot 3">
            <a:extLst>
              <a:ext uri="{FF2B5EF4-FFF2-40B4-BE49-F238E27FC236}">
                <a16:creationId xmlns:a16="http://schemas.microsoft.com/office/drawing/2014/main" id="{19FC29CB-F323-AAEE-F6A9-87E725E8535C}"/>
              </a:ext>
            </a:extLst>
          </p:cNvPr>
          <p:cNvSpPr>
            <a:spLocks noGrp="1"/>
          </p:cNvSpPr>
          <p:nvPr>
            <p:ph type="ftr" sz="quarter" idx="11"/>
          </p:nvPr>
        </p:nvSpPr>
        <p:spPr>
          <a:xfrm>
            <a:off x="3012123" y="6304768"/>
            <a:ext cx="8064000" cy="21600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a:ea typeface="+mn-ea"/>
                <a:cs typeface="+mn-cs"/>
              </a:rPr>
              <a:t>Socialdepartementet</a:t>
            </a:r>
          </a:p>
        </p:txBody>
      </p:sp>
      <p:sp>
        <p:nvSpPr>
          <p:cNvPr id="5" name="Platshållare för bildnummer 4">
            <a:extLst>
              <a:ext uri="{FF2B5EF4-FFF2-40B4-BE49-F238E27FC236}">
                <a16:creationId xmlns:a16="http://schemas.microsoft.com/office/drawing/2014/main" id="{0502164F-6067-5457-950B-56A87D60EDD3}"/>
              </a:ext>
            </a:extLst>
          </p:cNvPr>
          <p:cNvSpPr>
            <a:spLocks noGrp="1"/>
          </p:cNvSpPr>
          <p:nvPr>
            <p:ph type="sldNum" sz="quarter" idx="12"/>
          </p:nvPr>
        </p:nvSpPr>
        <p:spPr>
          <a:xfrm>
            <a:off x="11082155" y="6304768"/>
            <a:ext cx="482400" cy="21600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C3D4D15-3887-47F3-AC8F-B99C7C44B5C5}"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sv-SE" sz="9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5172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7247E-2A7E-1D75-E77D-EE1191BC6522}"/>
              </a:ext>
            </a:extLst>
          </p:cNvPr>
          <p:cNvSpPr>
            <a:spLocks noGrp="1"/>
          </p:cNvSpPr>
          <p:nvPr>
            <p:ph type="title"/>
          </p:nvPr>
        </p:nvSpPr>
        <p:spPr>
          <a:xfrm>
            <a:off x="622800" y="360000"/>
            <a:ext cx="10944804" cy="1029740"/>
          </a:xfrm>
        </p:spPr>
        <p:txBody>
          <a:bodyPr anchor="t">
            <a:normAutofit/>
          </a:bodyPr>
          <a:lstStyle/>
          <a:p>
            <a:r>
              <a:rPr lang="sv-SE" dirty="0"/>
              <a:t>Vårt uppdrag</a:t>
            </a:r>
          </a:p>
        </p:txBody>
      </p:sp>
      <p:sp>
        <p:nvSpPr>
          <p:cNvPr id="3" name="Platshållare för innehåll 2">
            <a:extLst>
              <a:ext uri="{FF2B5EF4-FFF2-40B4-BE49-F238E27FC236}">
                <a16:creationId xmlns:a16="http://schemas.microsoft.com/office/drawing/2014/main" id="{234AC195-F3DF-CF2E-5C23-DE0B43B840BF}"/>
              </a:ext>
            </a:extLst>
          </p:cNvPr>
          <p:cNvSpPr>
            <a:spLocks noGrp="1"/>
          </p:cNvSpPr>
          <p:nvPr>
            <p:ph type="body" sz="half" idx="2"/>
          </p:nvPr>
        </p:nvSpPr>
        <p:spPr>
          <a:xfrm>
            <a:off x="622798" y="1908063"/>
            <a:ext cx="5328000" cy="4129200"/>
          </a:xfrm>
        </p:spPr>
        <p:txBody>
          <a:bodyPr anchor="ctr">
            <a:normAutofit/>
          </a:bodyPr>
          <a:lstStyle/>
          <a:p>
            <a:pPr>
              <a:lnSpc>
                <a:spcPct val="90000"/>
              </a:lnSpc>
              <a:spcAft>
                <a:spcPts val="1400"/>
              </a:spcAft>
              <a:tabLst>
                <a:tab pos="2286000" algn="l"/>
                <a:tab pos="3420745" algn="l"/>
              </a:tabLst>
            </a:pPr>
            <a:r>
              <a:rPr lang="sv-SE" sz="1700" dirty="0">
                <a:effectLst/>
              </a:rPr>
              <a:t>Utredningen ska lämna en rad olika förslag på hur det nuvarande uppföljningssystemet kan stärkas g</a:t>
            </a:r>
            <a:r>
              <a:rPr lang="sv-SE" sz="1700" dirty="0"/>
              <a:t>enom ett </a:t>
            </a:r>
            <a:r>
              <a:rPr lang="sv-SE" sz="1700" dirty="0">
                <a:effectLst/>
              </a:rPr>
              <a:t>hälsoekonomiskt ramverk, med fokus på:</a:t>
            </a:r>
          </a:p>
          <a:p>
            <a:pPr marL="342900" lvl="0" indent="-342900">
              <a:lnSpc>
                <a:spcPct val="90000"/>
              </a:lnSpc>
              <a:buFont typeface="+mj-lt"/>
              <a:buAutoNum type="arabicPeriod"/>
            </a:pPr>
            <a:r>
              <a:rPr lang="sv-SE" sz="1700" dirty="0"/>
              <a:t>D</a:t>
            </a:r>
            <a:r>
              <a:rPr lang="sv-SE" sz="1700" dirty="0">
                <a:effectLst/>
              </a:rPr>
              <a:t>eskriptiva analyser och prognoser över kostnadsutvecklingen för påverkbara ohälsotal, </a:t>
            </a:r>
            <a:r>
              <a:rPr lang="sv-SE" sz="1700" u="sng" dirty="0">
                <a:effectLst/>
              </a:rPr>
              <a:t>med syfte att ge vägledning om vilka områden inom folkhälsan som bör prioriteras</a:t>
            </a:r>
          </a:p>
          <a:p>
            <a:pPr marL="342900" lvl="0" indent="-342900">
              <a:lnSpc>
                <a:spcPct val="90000"/>
              </a:lnSpc>
              <a:spcAft>
                <a:spcPts val="1400"/>
              </a:spcAft>
              <a:buFont typeface="+mj-lt"/>
              <a:buAutoNum type="arabicPeriod"/>
            </a:pPr>
            <a:r>
              <a:rPr lang="sv-SE" sz="1700" dirty="0"/>
              <a:t>H</a:t>
            </a:r>
            <a:r>
              <a:rPr lang="sv-SE" sz="1700" dirty="0">
                <a:effectLst/>
              </a:rPr>
              <a:t>älsoekonomiska utvärderingar av folkhälsoinsatser </a:t>
            </a:r>
            <a:r>
              <a:rPr lang="sv-SE" sz="1700" u="sng" dirty="0">
                <a:effectLst/>
              </a:rPr>
              <a:t>för att identifiera kostnadseffektiva insatser på folkhälsoområdet </a:t>
            </a:r>
          </a:p>
          <a:p>
            <a:pPr>
              <a:lnSpc>
                <a:spcPct val="90000"/>
              </a:lnSpc>
              <a:buFont typeface="Wingdings" panose="05000000000000000000" pitchFamily="2" charset="2"/>
              <a:buChar char="Ø"/>
            </a:pPr>
            <a:r>
              <a:rPr lang="sv-SE" sz="1700" dirty="0"/>
              <a:t>Ge konkreta exempel med avstamp i olika befintliga verksamheter i Sverige samt dra lärdomar från andra länder</a:t>
            </a:r>
          </a:p>
        </p:txBody>
      </p:sp>
      <p:sp>
        <p:nvSpPr>
          <p:cNvPr id="4" name="Platshållare för sidfot 3">
            <a:extLst>
              <a:ext uri="{FF2B5EF4-FFF2-40B4-BE49-F238E27FC236}">
                <a16:creationId xmlns:a16="http://schemas.microsoft.com/office/drawing/2014/main" id="{0C20D96C-8967-7401-BEBD-61AFAA36F651}"/>
              </a:ext>
            </a:extLst>
          </p:cNvPr>
          <p:cNvSpPr>
            <a:spLocks noGrp="1"/>
          </p:cNvSpPr>
          <p:nvPr>
            <p:ph type="ftr" sz="quarter" idx="11"/>
          </p:nvPr>
        </p:nvSpPr>
        <p:spPr>
          <a:xfrm>
            <a:off x="3012123" y="6304768"/>
            <a:ext cx="8064000" cy="216000"/>
          </a:xfrm>
        </p:spPr>
        <p:txBody>
          <a:bodyPr anchor="b">
            <a:normAutofit/>
          </a:bodyPr>
          <a:lstStyle/>
          <a:p>
            <a:pPr>
              <a:spcAft>
                <a:spcPts val="600"/>
              </a:spcAft>
            </a:pPr>
            <a:r>
              <a:rPr lang="sv-SE"/>
              <a:t>Socialdepartementet</a:t>
            </a:r>
          </a:p>
        </p:txBody>
      </p:sp>
      <p:sp>
        <p:nvSpPr>
          <p:cNvPr id="5" name="Platshållare för bildnummer 4">
            <a:extLst>
              <a:ext uri="{FF2B5EF4-FFF2-40B4-BE49-F238E27FC236}">
                <a16:creationId xmlns:a16="http://schemas.microsoft.com/office/drawing/2014/main" id="{663AF340-9F4E-BE56-88B4-0E12FBE7D9C2}"/>
              </a:ext>
            </a:extLst>
          </p:cNvPr>
          <p:cNvSpPr>
            <a:spLocks noGrp="1"/>
          </p:cNvSpPr>
          <p:nvPr>
            <p:ph type="sldNum" sz="quarter" idx="12"/>
          </p:nvPr>
        </p:nvSpPr>
        <p:spPr>
          <a:xfrm>
            <a:off x="11082155" y="6304768"/>
            <a:ext cx="482400" cy="216000"/>
          </a:xfrm>
        </p:spPr>
        <p:txBody>
          <a:bodyPr anchor="b">
            <a:normAutofit/>
          </a:bodyPr>
          <a:lstStyle/>
          <a:p>
            <a:pPr>
              <a:spcAft>
                <a:spcPts val="600"/>
              </a:spcAft>
            </a:pPr>
            <a:fld id="{9C3D4D15-3887-47F3-AC8F-B99C7C44B5C5}" type="slidenum">
              <a:rPr lang="sv-SE" smtClean="0"/>
              <a:pPr>
                <a:spcAft>
                  <a:spcPts val="600"/>
                </a:spcAft>
              </a:pPr>
              <a:t>7</a:t>
            </a:fld>
            <a:endParaRPr lang="sv-SE"/>
          </a:p>
        </p:txBody>
      </p:sp>
    </p:spTree>
    <p:extLst>
      <p:ext uri="{BB962C8B-B14F-4D97-AF65-F5344CB8AC3E}">
        <p14:creationId xmlns:p14="http://schemas.microsoft.com/office/powerpoint/2010/main" val="304052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1620ED-C2A0-BFC8-2CFC-EA660D8BF3C7}"/>
              </a:ext>
            </a:extLst>
          </p:cNvPr>
          <p:cNvSpPr>
            <a:spLocks noGrp="1"/>
          </p:cNvSpPr>
          <p:nvPr>
            <p:ph type="title"/>
          </p:nvPr>
        </p:nvSpPr>
        <p:spPr>
          <a:xfrm>
            <a:off x="622800" y="360000"/>
            <a:ext cx="10944804" cy="1029740"/>
          </a:xfrm>
        </p:spPr>
        <p:txBody>
          <a:bodyPr anchor="t">
            <a:normAutofit/>
          </a:bodyPr>
          <a:lstStyle/>
          <a:p>
            <a:r>
              <a:rPr lang="sv-SE" dirty="0"/>
              <a:t>Kort bakgrund</a:t>
            </a:r>
          </a:p>
        </p:txBody>
      </p:sp>
      <p:sp>
        <p:nvSpPr>
          <p:cNvPr id="3" name="Platshållare för innehåll 2">
            <a:extLst>
              <a:ext uri="{FF2B5EF4-FFF2-40B4-BE49-F238E27FC236}">
                <a16:creationId xmlns:a16="http://schemas.microsoft.com/office/drawing/2014/main" id="{260A02C3-ABD8-E05F-4BCF-6F86F74E5EDD}"/>
              </a:ext>
            </a:extLst>
          </p:cNvPr>
          <p:cNvSpPr>
            <a:spLocks noGrp="1"/>
          </p:cNvSpPr>
          <p:nvPr>
            <p:ph type="body" sz="quarter" idx="13"/>
          </p:nvPr>
        </p:nvSpPr>
        <p:spPr>
          <a:xfrm>
            <a:off x="622800" y="1890000"/>
            <a:ext cx="8074800" cy="4129200"/>
          </a:xfrm>
        </p:spPr>
        <p:txBody>
          <a:bodyPr anchor="ctr">
            <a:noAutofit/>
          </a:bodyPr>
          <a:lstStyle/>
          <a:p>
            <a:pPr marL="285750" indent="-285750">
              <a:lnSpc>
                <a:spcPct val="90000"/>
              </a:lnSpc>
              <a:spcAft>
                <a:spcPts val="600"/>
              </a:spcAft>
              <a:buFont typeface="Arial" panose="020B0604020202020204" pitchFamily="34" charset="0"/>
              <a:buChar char="•"/>
            </a:pPr>
            <a:r>
              <a:rPr lang="sv-SE" sz="2000" dirty="0"/>
              <a:t>För att nå det folkhälsopolitiska målet om en jämlik hälsa i befolkningen behövs kunskap om hur vi som samhälle använder våra skattemedel på ett effektivt sett. </a:t>
            </a:r>
          </a:p>
          <a:p>
            <a:pPr marL="285750" indent="-285750">
              <a:lnSpc>
                <a:spcPct val="90000"/>
              </a:lnSpc>
              <a:spcAft>
                <a:spcPts val="600"/>
              </a:spcAft>
              <a:buFont typeface="Arial" panose="020B0604020202020204" pitchFamily="34" charset="0"/>
              <a:buChar char="•"/>
            </a:pPr>
            <a:endParaRPr lang="sv-SE" sz="2000" dirty="0"/>
          </a:p>
          <a:p>
            <a:pPr marL="285750" indent="-285750">
              <a:lnSpc>
                <a:spcPct val="90000"/>
              </a:lnSpc>
              <a:spcAft>
                <a:spcPts val="600"/>
              </a:spcAft>
              <a:buFont typeface="Arial" panose="020B0604020202020204" pitchFamily="34" charset="0"/>
              <a:buChar char="•"/>
            </a:pPr>
            <a:r>
              <a:rPr lang="sv-SE" sz="2000" dirty="0"/>
              <a:t>Det finns ett behov av att identifiera områden som behöver prioriteras samt kunskap om vilka folkhälsoinsatser som ger störst samhällsnytta.  </a:t>
            </a:r>
          </a:p>
          <a:p>
            <a:pPr marL="285750" indent="-285750">
              <a:lnSpc>
                <a:spcPct val="90000"/>
              </a:lnSpc>
              <a:spcAft>
                <a:spcPts val="600"/>
              </a:spcAft>
              <a:buFont typeface="Arial" panose="020B0604020202020204" pitchFamily="34" charset="0"/>
              <a:buChar char="•"/>
            </a:pPr>
            <a:endParaRPr lang="sv-SE" sz="2000" dirty="0"/>
          </a:p>
          <a:p>
            <a:pPr marL="285750" indent="-285750">
              <a:lnSpc>
                <a:spcPct val="90000"/>
              </a:lnSpc>
              <a:spcAft>
                <a:spcPts val="600"/>
              </a:spcAft>
              <a:buFont typeface="Arial" panose="020B0604020202020204" pitchFamily="34" charset="0"/>
              <a:buChar char="•"/>
            </a:pPr>
            <a:r>
              <a:rPr lang="sv-SE" sz="2000" dirty="0"/>
              <a:t>Uppföljningen av folkhälsopolitiken ska därför kompletteras med ett hälsoekonomiskt ramverk.</a:t>
            </a:r>
          </a:p>
        </p:txBody>
      </p:sp>
      <p:sp>
        <p:nvSpPr>
          <p:cNvPr id="4" name="Platshållare för sidfot 3">
            <a:extLst>
              <a:ext uri="{FF2B5EF4-FFF2-40B4-BE49-F238E27FC236}">
                <a16:creationId xmlns:a16="http://schemas.microsoft.com/office/drawing/2014/main" id="{412585F0-9A5E-3B99-79BA-0A5B298DFC5A}"/>
              </a:ext>
            </a:extLst>
          </p:cNvPr>
          <p:cNvSpPr>
            <a:spLocks noGrp="1"/>
          </p:cNvSpPr>
          <p:nvPr>
            <p:ph type="ftr" sz="quarter" idx="15"/>
          </p:nvPr>
        </p:nvSpPr>
        <p:spPr>
          <a:xfrm>
            <a:off x="3012123" y="6304768"/>
            <a:ext cx="8064000" cy="216000"/>
          </a:xfrm>
        </p:spPr>
        <p:txBody>
          <a:bodyPr anchor="b">
            <a:normAutofit/>
          </a:bodyPr>
          <a:lstStyle/>
          <a:p>
            <a:pPr>
              <a:spcAft>
                <a:spcPts val="600"/>
              </a:spcAft>
            </a:pPr>
            <a:r>
              <a:rPr lang="sv-SE"/>
              <a:t>Socialdepartementet</a:t>
            </a:r>
          </a:p>
        </p:txBody>
      </p:sp>
      <p:sp>
        <p:nvSpPr>
          <p:cNvPr id="5" name="Platshållare för bildnummer 4">
            <a:extLst>
              <a:ext uri="{FF2B5EF4-FFF2-40B4-BE49-F238E27FC236}">
                <a16:creationId xmlns:a16="http://schemas.microsoft.com/office/drawing/2014/main" id="{CEA8962B-5FE4-AD57-DE80-D7A4B4C1CBEC}"/>
              </a:ext>
            </a:extLst>
          </p:cNvPr>
          <p:cNvSpPr>
            <a:spLocks noGrp="1"/>
          </p:cNvSpPr>
          <p:nvPr>
            <p:ph type="sldNum" sz="quarter" idx="16"/>
          </p:nvPr>
        </p:nvSpPr>
        <p:spPr>
          <a:xfrm>
            <a:off x="11082155" y="6304768"/>
            <a:ext cx="482400" cy="216000"/>
          </a:xfrm>
        </p:spPr>
        <p:txBody>
          <a:bodyPr anchor="b">
            <a:normAutofit/>
          </a:bodyPr>
          <a:lstStyle/>
          <a:p>
            <a:pPr>
              <a:spcAft>
                <a:spcPts val="600"/>
              </a:spcAft>
            </a:pPr>
            <a:fld id="{9C3D4D15-3887-47F3-AC8F-B99C7C44B5C5}" type="slidenum">
              <a:rPr lang="sv-SE" smtClean="0"/>
              <a:pPr>
                <a:spcAft>
                  <a:spcPts val="600"/>
                </a:spcAft>
              </a:pPr>
              <a:t>8</a:t>
            </a:fld>
            <a:endParaRPr lang="sv-SE"/>
          </a:p>
        </p:txBody>
      </p:sp>
    </p:spTree>
    <p:extLst>
      <p:ext uri="{BB962C8B-B14F-4D97-AF65-F5344CB8AC3E}">
        <p14:creationId xmlns:p14="http://schemas.microsoft.com/office/powerpoint/2010/main" val="22728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A5EF004-A4BF-20F8-B4EA-EC2785E7164B}"/>
              </a:ext>
            </a:extLst>
          </p:cNvPr>
          <p:cNvSpPr>
            <a:spLocks noGrp="1"/>
          </p:cNvSpPr>
          <p:nvPr>
            <p:ph type="title"/>
          </p:nvPr>
        </p:nvSpPr>
        <p:spPr>
          <a:xfrm>
            <a:off x="622800" y="360000"/>
            <a:ext cx="10944804" cy="1029740"/>
          </a:xfrm>
        </p:spPr>
        <p:txBody>
          <a:bodyPr anchor="t">
            <a:normAutofit/>
          </a:bodyPr>
          <a:lstStyle/>
          <a:p>
            <a:r>
              <a:rPr lang="sv-SE" dirty="0"/>
              <a:t>Mål för folkhälsopolitiken</a:t>
            </a:r>
            <a:endParaRPr lang="en-US" dirty="0"/>
          </a:p>
        </p:txBody>
      </p:sp>
      <p:sp>
        <p:nvSpPr>
          <p:cNvPr id="14" name="Content Placeholder 3">
            <a:extLst>
              <a:ext uri="{FF2B5EF4-FFF2-40B4-BE49-F238E27FC236}">
                <a16:creationId xmlns:a16="http://schemas.microsoft.com/office/drawing/2014/main" id="{64609DA6-4B77-EE83-2D1D-170D3F48BD8D}"/>
              </a:ext>
            </a:extLst>
          </p:cNvPr>
          <p:cNvSpPr>
            <a:spLocks noGrp="1"/>
          </p:cNvSpPr>
          <p:nvPr>
            <p:ph type="body" sz="half" idx="2"/>
          </p:nvPr>
        </p:nvSpPr>
        <p:spPr>
          <a:xfrm>
            <a:off x="622798" y="1908063"/>
            <a:ext cx="5328000" cy="4129200"/>
          </a:xfrm>
        </p:spPr>
        <p:txBody>
          <a:bodyPr>
            <a:normAutofit/>
          </a:bodyPr>
          <a:lstStyle/>
          <a:p>
            <a:pPr>
              <a:lnSpc>
                <a:spcPct val="90000"/>
              </a:lnSpc>
              <a:spcAft>
                <a:spcPts val="600"/>
              </a:spcAft>
            </a:pPr>
            <a:r>
              <a:rPr lang="sv-SE" sz="2000" dirty="0"/>
              <a:t>Ett övergripande nationellt mål: att skapa samhälleliga förutsättningar för en god och jämlik hälsa i hela befolkningen och sluta de påverkbara hälsoklyftorna inom en generation </a:t>
            </a:r>
          </a:p>
          <a:p>
            <a:pPr marL="0" indent="0">
              <a:lnSpc>
                <a:spcPct val="90000"/>
              </a:lnSpc>
              <a:spcAft>
                <a:spcPts val="600"/>
              </a:spcAft>
              <a:buNone/>
            </a:pPr>
            <a:endParaRPr lang="sv-SE" sz="2000" dirty="0"/>
          </a:p>
          <a:p>
            <a:pPr>
              <a:lnSpc>
                <a:spcPct val="90000"/>
              </a:lnSpc>
              <a:spcAft>
                <a:spcPts val="600"/>
              </a:spcAft>
            </a:pPr>
            <a:r>
              <a:rPr lang="sv-SE" sz="2000" dirty="0"/>
              <a:t>8 målområden </a:t>
            </a:r>
            <a:r>
              <a:rPr lang="sv-SE" sz="2000" dirty="0">
                <a:sym typeface="Wingdings" panose="05000000000000000000" pitchFamily="2" charset="2"/>
              </a:rPr>
              <a:t></a:t>
            </a:r>
            <a:r>
              <a:rPr lang="sv-SE" sz="2000" dirty="0"/>
              <a:t> bestämningsfaktorer</a:t>
            </a:r>
          </a:p>
          <a:p>
            <a:pPr marL="0" indent="0">
              <a:lnSpc>
                <a:spcPct val="90000"/>
              </a:lnSpc>
              <a:spcAft>
                <a:spcPts val="600"/>
              </a:spcAft>
              <a:buNone/>
            </a:pPr>
            <a:endParaRPr lang="sv-SE" sz="2000" dirty="0"/>
          </a:p>
          <a:p>
            <a:pPr>
              <a:lnSpc>
                <a:spcPct val="90000"/>
              </a:lnSpc>
              <a:spcAft>
                <a:spcPts val="600"/>
              </a:spcAft>
            </a:pPr>
            <a:r>
              <a:rPr lang="sv-SE" sz="2000" dirty="0"/>
              <a:t>30 kärnindikatorer för att följa de folkhälsopolitiska målområdena </a:t>
            </a:r>
          </a:p>
          <a:p>
            <a:pPr>
              <a:lnSpc>
                <a:spcPct val="90000"/>
              </a:lnSpc>
              <a:spcAft>
                <a:spcPts val="600"/>
              </a:spcAft>
            </a:pPr>
            <a:endParaRPr lang="sv-SE" sz="2000" dirty="0"/>
          </a:p>
          <a:p>
            <a:pPr>
              <a:lnSpc>
                <a:spcPct val="90000"/>
              </a:lnSpc>
              <a:spcAft>
                <a:spcPts val="600"/>
              </a:spcAft>
            </a:pPr>
            <a:r>
              <a:rPr lang="sv-SE" sz="2000" dirty="0"/>
              <a:t>5 indikatorer som sammanfattar de fysiska och psykiska hälsotillstånden. </a:t>
            </a:r>
          </a:p>
        </p:txBody>
      </p:sp>
      <p:pic>
        <p:nvPicPr>
          <p:cNvPr id="1030" name="Picture 6" descr="Jämlik hälsa | Länsstyrelsen Stockholm">
            <a:extLst>
              <a:ext uri="{FF2B5EF4-FFF2-40B4-BE49-F238E27FC236}">
                <a16:creationId xmlns:a16="http://schemas.microsoft.com/office/drawing/2014/main" id="{EEC72EE3-E56F-78DD-98EE-C46C7687AC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11540" y="1908063"/>
            <a:ext cx="4158694" cy="4129200"/>
          </a:xfrm>
          <a:prstGeom prst="rect">
            <a:avLst/>
          </a:prstGeom>
          <a:solidFill>
            <a:srgbClr val="FFFFFF"/>
          </a:solidFill>
        </p:spPr>
      </p:pic>
      <p:sp>
        <p:nvSpPr>
          <p:cNvPr id="5" name="Platshållare för sidfot 4">
            <a:extLst>
              <a:ext uri="{FF2B5EF4-FFF2-40B4-BE49-F238E27FC236}">
                <a16:creationId xmlns:a16="http://schemas.microsoft.com/office/drawing/2014/main" id="{2695402A-5AC0-4228-E2F6-1BF413E7A4F8}"/>
              </a:ext>
            </a:extLst>
          </p:cNvPr>
          <p:cNvSpPr>
            <a:spLocks noGrp="1"/>
          </p:cNvSpPr>
          <p:nvPr>
            <p:ph type="ftr" sz="quarter" idx="11"/>
          </p:nvPr>
        </p:nvSpPr>
        <p:spPr>
          <a:xfrm>
            <a:off x="3012123" y="6304768"/>
            <a:ext cx="8064000" cy="216000"/>
          </a:xfrm>
        </p:spPr>
        <p:txBody>
          <a:bodyPr anchor="b">
            <a:normAutofit/>
          </a:bodyPr>
          <a:lstStyle/>
          <a:p>
            <a:pPr>
              <a:spcAft>
                <a:spcPts val="600"/>
              </a:spcAft>
            </a:pPr>
            <a:r>
              <a:rPr lang="sv-SE"/>
              <a:t>Socialdepartementet</a:t>
            </a:r>
          </a:p>
        </p:txBody>
      </p:sp>
      <p:sp>
        <p:nvSpPr>
          <p:cNvPr id="6" name="Platshållare för bildnummer 5">
            <a:extLst>
              <a:ext uri="{FF2B5EF4-FFF2-40B4-BE49-F238E27FC236}">
                <a16:creationId xmlns:a16="http://schemas.microsoft.com/office/drawing/2014/main" id="{C592BF4F-53A9-D65D-F11E-A0D64AEB9F18}"/>
              </a:ext>
            </a:extLst>
          </p:cNvPr>
          <p:cNvSpPr>
            <a:spLocks noGrp="1"/>
          </p:cNvSpPr>
          <p:nvPr>
            <p:ph type="sldNum" sz="quarter" idx="12"/>
          </p:nvPr>
        </p:nvSpPr>
        <p:spPr>
          <a:xfrm>
            <a:off x="11082155" y="6304768"/>
            <a:ext cx="482400" cy="216000"/>
          </a:xfrm>
        </p:spPr>
        <p:txBody>
          <a:bodyPr anchor="b">
            <a:normAutofit/>
          </a:bodyPr>
          <a:lstStyle/>
          <a:p>
            <a:pPr>
              <a:spcAft>
                <a:spcPts val="600"/>
              </a:spcAft>
            </a:pPr>
            <a:fld id="{9C3D4D15-3887-47F3-AC8F-B99C7C44B5C5}" type="slidenum">
              <a:rPr lang="sv-SE" smtClean="0"/>
              <a:pPr>
                <a:spcAft>
                  <a:spcPts val="600"/>
                </a:spcAft>
              </a:pPr>
              <a:t>9</a:t>
            </a:fld>
            <a:endParaRPr lang="sv-SE"/>
          </a:p>
        </p:txBody>
      </p:sp>
    </p:spTree>
    <p:extLst>
      <p:ext uri="{BB962C8B-B14F-4D97-AF65-F5344CB8AC3E}">
        <p14:creationId xmlns:p14="http://schemas.microsoft.com/office/powerpoint/2010/main" val="1566971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MENUOPEN" val="True"/>
</p:tagLst>
</file>

<file path=ppt/tags/tag2.xml><?xml version="1.0" encoding="utf-8"?>
<p:tagLst xmlns:a="http://schemas.openxmlformats.org/drawingml/2006/main" xmlns:r="http://schemas.openxmlformats.org/officeDocument/2006/relationships" xmlns:p="http://schemas.openxmlformats.org/presentationml/2006/main">
  <p:tag name="RK LOGGA" val="RK Logga"/>
  <p:tag name="RK LOGGAHEIGHT" val="39,7765350341797"/>
  <p:tag name="RK LOGGAWIDTH" val="137,30094909668"/>
  <p:tag name="RK LOGGALEFT" val="49,0859832763672"/>
  <p:tag name="RK LOGGATOP" val="485,017333984375"/>
  <p:tag name="RK LOGGACROPLEFT" val="0"/>
  <p:tag name="RK LOGGACROPRIGHT" val="0"/>
  <p:tag name="RK LOGGACROPTOP" val="0"/>
  <p:tag name="RK LOGGACROPBOTTOM" val="0"/>
</p:tagLst>
</file>

<file path=ppt/tags/tag3.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4.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5.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6.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0393714904785"/>
  <p:tag name="RK LOGGA VITTOP" val="485,113861083984"/>
  <p:tag name="RK LOGGA VITCROPLEFT" val="0"/>
  <p:tag name="RK LOGGA VITCROPRIGHT" val="0"/>
  <p:tag name="RK LOGGA VITCROPTOP" val="0"/>
  <p:tag name="RK LOGGA VITCROPBOTTOM" val="0"/>
</p:tagLst>
</file>

<file path=ppt/tags/tag7.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8.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9.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heme/theme1.xml><?xml version="1.0" encoding="utf-8"?>
<a:theme xmlns:a="http://schemas.openxmlformats.org/drawingml/2006/main" name="RK PPT">
  <a:themeElements>
    <a:clrScheme name="Regeringskansliet">
      <a:dk1>
        <a:sysClr val="windowText" lastClr="000000"/>
      </a:dk1>
      <a:lt1>
        <a:sysClr val="window" lastClr="FFFFFF"/>
      </a:lt1>
      <a:dk2>
        <a:srgbClr val="716B5F"/>
      </a:dk2>
      <a:lt2>
        <a:srgbClr val="DFDDD9"/>
      </a:lt2>
      <a:accent1>
        <a:srgbClr val="1A3050"/>
      </a:accent1>
      <a:accent2>
        <a:srgbClr val="DFDDD9"/>
      </a:accent2>
      <a:accent3>
        <a:srgbClr val="467199"/>
      </a:accent3>
      <a:accent4>
        <a:srgbClr val="A0B6C9"/>
      </a:accent4>
      <a:accent5>
        <a:srgbClr val="716B5F"/>
      </a:accent5>
      <a:accent6>
        <a:srgbClr val="E0E7EE"/>
      </a:accent6>
      <a:hlink>
        <a:srgbClr val="0563C1"/>
      </a:hlink>
      <a:folHlink>
        <a:srgbClr val="954F72"/>
      </a:folHlink>
    </a:clrScheme>
    <a:fontScheme name="Regeringskansl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eringskansliet svenska.potx" id="{1BA3E3B4-FCB3-4369-AEBE-FA25CF262814}" vid="{9626A379-8573-4212-B04F-F637ECF84B62}"/>
    </a:ext>
  </a:extLst>
</a:theme>
</file>

<file path=ppt/theme/theme2.xml><?xml version="1.0" encoding="utf-8"?>
<a:theme xmlns:a="http://schemas.openxmlformats.org/drawingml/2006/main" name="Fohm SE">
  <a:themeElements>
    <a:clrScheme name="Fohm 2021">
      <a:dk1>
        <a:sysClr val="windowText" lastClr="000000"/>
      </a:dk1>
      <a:lt1>
        <a:sysClr val="window" lastClr="FFFFFF"/>
      </a:lt1>
      <a:dk2>
        <a:srgbClr val="E6007E"/>
      </a:dk2>
      <a:lt2>
        <a:srgbClr val="009185"/>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FoHM 2018">
      <a:majorFont>
        <a:latin typeface="Tahoma"/>
        <a:ea typeface=""/>
        <a:cs typeface=""/>
      </a:majorFont>
      <a:minorFont>
        <a:latin typeface="Tahoma"/>
        <a:ea typeface=""/>
        <a:cs typeface=""/>
      </a:minorFont>
    </a:fontScheme>
    <a:fmtScheme name="Subtilt solid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 name="Grön">
      <a:srgbClr val="009284"/>
    </a:custClr>
    <a:custClr name="Blå">
      <a:srgbClr val="0065AC"/>
    </a:custClr>
    <a:custClr name="Gul">
      <a:srgbClr val="F1C300"/>
    </a:custClr>
  </a:custClrLst>
  <a:extLst>
    <a:ext uri="{05A4C25C-085E-4340-85A3-A5531E510DB2}">
      <thm15:themeFamily xmlns:thm15="http://schemas.microsoft.com/office/thememl/2012/main" name="PPT Svensk v3.1.potx" id="{618670D0-FD93-40E3-82EC-18C8A0BCF00F}" vid="{1BD88439-6962-497D-BA48-74E008D4FB6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07acfae-4dfa-4949-99a8-259efd31a6ae" ContentTypeId="0x010100BBA312BF02777149882D207184EC35C002" PreviousValue="true"/>
</file>

<file path=customXml/item2.xml><?xml version="1.0" encoding="utf-8"?>
<p:properties xmlns:p="http://schemas.microsoft.com/office/2006/metadata/properties" xmlns:xsi="http://www.w3.org/2001/XMLSchema-instance" xmlns:pc="http://schemas.microsoft.com/office/infopath/2007/PartnerControls">
  <documentManagement>
    <TaxCatchAll xmlns="cc625d36-bb37-4650-91b9-0c96159295ba"/>
    <edbe0b5c82304c8e847ab7b8c02a77c3 xmlns="cc625d36-bb37-4650-91b9-0c96159295ba">
      <Terms xmlns="http://schemas.microsoft.com/office/infopath/2007/PartnerControls"/>
    </edbe0b5c82304c8e847ab7b8c02a77c3>
    <DirtyMigration xmlns="4e9c2f0c-7bf8-49af-8356-cbf363fc78a7">false</DirtyMigration>
    <RecordNumber xmlns="4e9c2f0c-7bf8-49af-8356-cbf363fc78a7" xsi:nil="true"/>
    <RKNyckelord xmlns="18f3d968-6251-40b0-9f11-012b293496c2" xsi:nil="true"/>
    <k46d94c0acf84ab9a79866a9d8b1905f xmlns="cc625d36-bb37-4650-91b9-0c96159295ba">
      <Terms xmlns="http://schemas.microsoft.com/office/infopath/2007/PartnerControls"/>
    </k46d94c0acf84ab9a79866a9d8b1905f>
  </documentManagement>
</p:properti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RK PowerPoint" ma:contentTypeID="0x010100BBA312BF02777149882D207184EC35C0020054370AD20E4B8B4C9B889D4562752E22" ma:contentTypeVersion="13" ma:contentTypeDescription="Skapa ny presentation" ma:contentTypeScope="" ma:versionID="00b5afb2d1911c1c7280c72c5f56e566">
  <xsd:schema xmlns:xsd="http://www.w3.org/2001/XMLSchema" xmlns:xs="http://www.w3.org/2001/XMLSchema" xmlns:p="http://schemas.microsoft.com/office/2006/metadata/properties" xmlns:ns2="4e9c2f0c-7bf8-49af-8356-cbf363fc78a7" xmlns:ns3="cc625d36-bb37-4650-91b9-0c96159295ba" xmlns:ns4="18f3d968-6251-40b0-9f11-012b293496c2" targetNamespace="http://schemas.microsoft.com/office/2006/metadata/properties" ma:root="true" ma:fieldsID="a8fd0708567f779e8d2117c43c566cf5" ns2:_="" ns3:_="" ns4:_="">
    <xsd:import namespace="4e9c2f0c-7bf8-49af-8356-cbf363fc78a7"/>
    <xsd:import namespace="cc625d36-bb37-4650-91b9-0c96159295ba"/>
    <xsd:import namespace="18f3d968-6251-40b0-9f11-012b293496c2"/>
    <xsd:element name="properties">
      <xsd:complexType>
        <xsd:sequence>
          <xsd:element name="documentManagement">
            <xsd:complexType>
              <xsd:all>
                <xsd:element ref="ns2:RecordNumber" minOccurs="0"/>
                <xsd:element ref="ns2:DirtyMigration" minOccurs="0"/>
                <xsd:element ref="ns3:TaxCatchAllLabel" minOccurs="0"/>
                <xsd:element ref="ns3:k46d94c0acf84ab9a79866a9d8b1905f" minOccurs="0"/>
                <xsd:element ref="ns3:TaxCatchAll" minOccurs="0"/>
                <xsd:element ref="ns3:edbe0b5c82304c8e847ab7b8c02a77c3" minOccurs="0"/>
                <xsd:element ref="ns4:RKNyckel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9c2f0c-7bf8-49af-8356-cbf363fc78a7" elementFormDefault="qualified">
    <xsd:import namespace="http://schemas.microsoft.com/office/2006/documentManagement/types"/>
    <xsd:import namespace="http://schemas.microsoft.com/office/infopath/2007/PartnerControls"/>
    <xsd:element name="RecordNumber" ma:index="3" nillable="true" ma:displayName="Diarienummer" ma:internalName="RecordNumber">
      <xsd:simpleType>
        <xsd:restriction base="dms:Text">
          <xsd:maxLength value="255"/>
        </xsd:restriction>
      </xsd:simpleType>
    </xsd:element>
    <xsd:element name="DirtyMigration" ma:index="5" nillable="true" ma:displayName="Migrerad inte uppdaterad" ma:default="0" ma:internalName="DirtyMigration">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625d36-bb37-4650-91b9-0c96159295ba" elementFormDefault="qualified">
    <xsd:import namespace="http://schemas.microsoft.com/office/2006/documentManagement/types"/>
    <xsd:import namespace="http://schemas.microsoft.com/office/infopath/2007/PartnerControls"/>
    <xsd:element name="TaxCatchAllLabel" ma:index="6" nillable="true" ma:displayName="Taxonomy Catch All Column1" ma:hidden="true" ma:list="{a93cab25-a3a5-4c27-a447-791802ccdb6f}" ma:internalName="TaxCatchAllLabel" ma:readOnly="true" ma:showField="CatchAllDataLabel" ma:web="cefab924-6675-4afe-9990-605e51ac233f">
      <xsd:complexType>
        <xsd:complexContent>
          <xsd:extension base="dms:MultiChoiceLookup">
            <xsd:sequence>
              <xsd:element name="Value" type="dms:Lookup" maxOccurs="unbounded" minOccurs="0" nillable="true"/>
            </xsd:sequence>
          </xsd:extension>
        </xsd:complexContent>
      </xsd:complexType>
    </xsd:element>
    <xsd:element name="k46d94c0acf84ab9a79866a9d8b1905f" ma:index="11" nillable="true" ma:taxonomy="true" ma:internalName="k46d94c0acf84ab9a79866a9d8b1905f" ma:taxonomyFieldName="Organisation" ma:displayName="Organisatorisk enhet" ma:fieldId="{446d94c0-acf8-4ab9-a798-66a9d8b1905f}" ma:sspId="d07acfae-4dfa-4949-99a8-259efd31a6ae" ma:termSetId="8c1436be-a8c9-4c8f-93bb-07dc2d5595bf" ma:anchorId="00000000-0000-0000-0000-000000000000" ma:open="true" ma:isKeyword="false">
      <xsd:complexType>
        <xsd:sequence>
          <xsd:element ref="pc:Terms" minOccurs="0" maxOccurs="1"/>
        </xsd:sequence>
      </xsd:complexType>
    </xsd:element>
    <xsd:element name="TaxCatchAll" ma:index="13" nillable="true" ma:displayName="Taxonomy Catch All Column" ma:hidden="true" ma:list="{a93cab25-a3a5-4c27-a447-791802ccdb6f}" ma:internalName="TaxCatchAll" ma:showField="CatchAllData" ma:web="cefab924-6675-4afe-9990-605e51ac233f">
      <xsd:complexType>
        <xsd:complexContent>
          <xsd:extension base="dms:MultiChoiceLookup">
            <xsd:sequence>
              <xsd:element name="Value" type="dms:Lookup" maxOccurs="unbounded" minOccurs="0" nillable="true"/>
            </xsd:sequence>
          </xsd:extension>
        </xsd:complexContent>
      </xsd:complexType>
    </xsd:element>
    <xsd:element name="edbe0b5c82304c8e847ab7b8c02a77c3" ma:index="14" nillable="true" ma:taxonomy="true" ma:internalName="edbe0b5c82304c8e847ab7b8c02a77c3" ma:taxonomyFieldName="ActivityCategory" ma:displayName="Aktivitetskategori" ma:default="" ma:fieldId="{edbe0b5c-8230-4c8e-847a-b7b8c02a77c3}" ma:sspId="d07acfae-4dfa-4949-99a8-259efd31a6ae" ma:termSetId="8bf97125-e7b6-456b-9da4-c0e62cf3e5a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f3d968-6251-40b0-9f11-012b293496c2" elementFormDefault="qualified">
    <xsd:import namespace="http://schemas.microsoft.com/office/2006/documentManagement/types"/>
    <xsd:import namespace="http://schemas.microsoft.com/office/infopath/2007/PartnerControls"/>
    <xsd:element name="RKNyckelord" ma:index="16" nillable="true" ma:displayName="Nyckelord" ma:internalName="RKNyckelor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A8DF5-0367-47EE-ABCF-CD2D6ED16837}">
  <ds:schemaRefs>
    <ds:schemaRef ds:uri="Microsoft.SharePoint.Taxonomy.ContentTypeSync"/>
  </ds:schemaRefs>
</ds:datastoreItem>
</file>

<file path=customXml/itemProps2.xml><?xml version="1.0" encoding="utf-8"?>
<ds:datastoreItem xmlns:ds="http://schemas.openxmlformats.org/officeDocument/2006/customXml" ds:itemID="{816FD7D6-7EC2-40E7-99D6-1DACE5E5DF1F}">
  <ds:schemaRefs>
    <ds:schemaRef ds:uri="http://purl.org/dc/elements/1.1/"/>
    <ds:schemaRef ds:uri="http://schemas.microsoft.com/office/2006/metadata/properties"/>
    <ds:schemaRef ds:uri="cc625d36-bb37-4650-91b9-0c96159295ba"/>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18f3d968-6251-40b0-9f11-012b293496c2"/>
    <ds:schemaRef ds:uri="4e9c2f0c-7bf8-49af-8356-cbf363fc78a7"/>
    <ds:schemaRef ds:uri="http://www.w3.org/XML/1998/namespace"/>
    <ds:schemaRef ds:uri="http://purl.org/dc/dcmitype/"/>
  </ds:schemaRefs>
</ds:datastoreItem>
</file>

<file path=customXml/itemProps3.xml><?xml version="1.0" encoding="utf-8"?>
<ds:datastoreItem xmlns:ds="http://schemas.openxmlformats.org/officeDocument/2006/customXml" ds:itemID="{42FE6596-5830-4337-A9ED-B64310802679}">
  <ds:schemaRefs>
    <ds:schemaRef ds:uri="http://schemas.microsoft.com/office/2006/metadata/customXsn"/>
  </ds:schemaRefs>
</ds:datastoreItem>
</file>

<file path=customXml/itemProps4.xml><?xml version="1.0" encoding="utf-8"?>
<ds:datastoreItem xmlns:ds="http://schemas.openxmlformats.org/officeDocument/2006/customXml" ds:itemID="{5D10B3B2-44A8-4EA1-A821-1ED16A43984F}">
  <ds:schemaRefs>
    <ds:schemaRef ds:uri="http://schemas.microsoft.com/sharepoint/v3/contenttype/forms"/>
  </ds:schemaRefs>
</ds:datastoreItem>
</file>

<file path=customXml/itemProps5.xml><?xml version="1.0" encoding="utf-8"?>
<ds:datastoreItem xmlns:ds="http://schemas.openxmlformats.org/officeDocument/2006/customXml" ds:itemID="{ABDD1629-5DD9-4396-9375-B1A948FBC5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9c2f0c-7bf8-49af-8356-cbf363fc78a7"/>
    <ds:schemaRef ds:uri="cc625d36-bb37-4650-91b9-0c96159295ba"/>
    <ds:schemaRef ds:uri="18f3d968-6251-40b0-9f11-012b29349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Regeringskansliet svenska</Template>
  <TotalTime>0</TotalTime>
  <Words>725</Words>
  <Application>Microsoft Macintosh PowerPoint</Application>
  <PresentationFormat>Bredbild</PresentationFormat>
  <Paragraphs>147</Paragraphs>
  <Slides>17</Slides>
  <Notes>0</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17</vt:i4>
      </vt:variant>
    </vt:vector>
  </HeadingPairs>
  <TitlesOfParts>
    <vt:vector size="25" baseType="lpstr">
      <vt:lpstr>Arial</vt:lpstr>
      <vt:lpstr>Calibri</vt:lpstr>
      <vt:lpstr>Garamond</vt:lpstr>
      <vt:lpstr>Tahoma</vt:lpstr>
      <vt:lpstr>Times New Roman</vt:lpstr>
      <vt:lpstr>Wingdings</vt:lpstr>
      <vt:lpstr>RK PPT</vt:lpstr>
      <vt:lpstr>Fohm SE</vt:lpstr>
      <vt:lpstr>Förstärkt uppföljning och utvärdering av folkhälsopolitiken (S 2024:02)</vt:lpstr>
      <vt:lpstr>Kontaktuppgifter</vt:lpstr>
      <vt:lpstr>Uppdrag, sammanfattning</vt:lpstr>
      <vt:lpstr>Expertgruppen</vt:lpstr>
      <vt:lpstr>Kort om vårt arbete: Dialoger, kunskapsinhämtning och kunskapsgenerering   </vt:lpstr>
      <vt:lpstr>Uppdraget om ett hälsoekonomiskt ramverk</vt:lpstr>
      <vt:lpstr>Vårt uppdrag</vt:lpstr>
      <vt:lpstr>Kort bakgrund</vt:lpstr>
      <vt:lpstr>Mål för folkhälsopolitiken</vt:lpstr>
      <vt:lpstr>Avgränsningar och fokus</vt:lpstr>
      <vt:lpstr>Uppdrag och tillvägagångssätt </vt:lpstr>
      <vt:lpstr>Uppdraget att utvärdera alkoholpolitikens olika styrmedel</vt:lpstr>
      <vt:lpstr>Vårt uppdrag</vt:lpstr>
      <vt:lpstr>Övergripande fokus och avgränsningar</vt:lpstr>
      <vt:lpstr> </vt:lpstr>
      <vt:lpstr>Mer om fokus och avgränsningar</vt:lpstr>
      <vt:lpstr>Tack så mycket!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Effektivare folkhälsoinsatser genom hälsoekonomiska analyser (S 2024:02)</dc:title>
  <dc:creator>Hanna Muhlrad</dc:creator>
  <cp:lastModifiedBy>Helena Conning</cp:lastModifiedBy>
  <cp:revision>157</cp:revision>
  <cp:lastPrinted>2024-05-07T11:16:18Z</cp:lastPrinted>
  <dcterms:created xsi:type="dcterms:W3CDTF">2024-05-07T07:49:08Z</dcterms:created>
  <dcterms:modified xsi:type="dcterms:W3CDTF">2024-11-28T13:28:19Z</dcterms:modified>
  <cp:version>2.0.0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RK</vt:lpwstr>
  </property>
  <property fmtid="{D5CDD505-2E9C-101B-9397-08002B2CF9AE}" pid="3" name="Language">
    <vt:lpwstr>1053</vt:lpwstr>
  </property>
  <property fmtid="{D5CDD505-2E9C-101B-9397-08002B2CF9AE}" pid="4" name="ContentTypeId">
    <vt:lpwstr>0x010100BBA312BF02777149882D207184EC35C0020054370AD20E4B8B4C9B889D4562752E22</vt:lpwstr>
  </property>
  <property fmtid="{D5CDD505-2E9C-101B-9397-08002B2CF9AE}" pid="5" name="Organisation">
    <vt:lpwstr/>
  </property>
  <property fmtid="{D5CDD505-2E9C-101B-9397-08002B2CF9AE}" pid="6" name="ActivityCategory">
    <vt:lpwstr/>
  </property>
</Properties>
</file>